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8354675" cy="10287000"/>
  <p:notesSz cx="10287000" cy="183546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45" d="100"/>
          <a:sy n="45" d="100"/>
        </p:scale>
        <p:origin x="6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08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0.sv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2.sv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85.svg"/><Relationship Id="rId12"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89.svg"/><Relationship Id="rId5" Type="http://schemas.openxmlformats.org/officeDocument/2006/relationships/image" Target="../media/image84.svg"/><Relationship Id="rId10" Type="http://schemas.openxmlformats.org/officeDocument/2006/relationships/image" Target="../media/image88.png"/><Relationship Id="rId4" Type="http://schemas.openxmlformats.org/officeDocument/2006/relationships/image" Target="../media/image22.png"/><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0.png"/><Relationship Id="rId7" Type="http://schemas.openxmlformats.org/officeDocument/2006/relationships/image" Target="../media/image92.svg"/><Relationship Id="rId12"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96.svg"/><Relationship Id="rId5" Type="http://schemas.openxmlformats.org/officeDocument/2006/relationships/image" Target="../media/image91.svg"/><Relationship Id="rId10" Type="http://schemas.openxmlformats.org/officeDocument/2006/relationships/image" Target="../media/image95.png"/><Relationship Id="rId4" Type="http://schemas.openxmlformats.org/officeDocument/2006/relationships/image" Target="../media/image22.pn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7.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98.sv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02.png"/><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04.png"/><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18" Type="http://schemas.openxmlformats.org/officeDocument/2006/relationships/image" Target="../media/image122.sv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svg"/><Relationship Id="rId17" Type="http://schemas.openxmlformats.org/officeDocument/2006/relationships/image" Target="../media/image121.png"/><Relationship Id="rId2" Type="http://schemas.openxmlformats.org/officeDocument/2006/relationships/notesSlide" Target="../notesSlides/notesSlide33.xml"/><Relationship Id="rId16" Type="http://schemas.openxmlformats.org/officeDocument/2006/relationships/image" Target="../media/image120.svg"/><Relationship Id="rId20" Type="http://schemas.openxmlformats.org/officeDocument/2006/relationships/image" Target="../media/image124.svg"/><Relationship Id="rId1" Type="http://schemas.openxmlformats.org/officeDocument/2006/relationships/slideLayout" Target="../slideLayouts/slideLayout1.xml"/><Relationship Id="rId6" Type="http://schemas.openxmlformats.org/officeDocument/2006/relationships/image" Target="../media/image110.sv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svg"/><Relationship Id="rId19" Type="http://schemas.openxmlformats.org/officeDocument/2006/relationships/image" Target="../media/image123.png"/><Relationship Id="rId4" Type="http://schemas.openxmlformats.org/officeDocument/2006/relationships/image" Target="../media/image108.svg"/><Relationship Id="rId9" Type="http://schemas.openxmlformats.org/officeDocument/2006/relationships/image" Target="../media/image113.png"/><Relationship Id="rId14" Type="http://schemas.openxmlformats.org/officeDocument/2006/relationships/image" Target="../media/image118.svg"/></Relationships>
</file>

<file path=ppt/slides/_rels/slide3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28.png"/><Relationship Id="rId4" Type="http://schemas.openxmlformats.org/officeDocument/2006/relationships/image" Target="../media/image127.png"/></Relationships>
</file>

<file path=ppt/slides/_rels/slide36.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2.png"/><Relationship Id="rId11" Type="http://schemas.openxmlformats.org/officeDocument/2006/relationships/image" Target="../media/image136.png"/><Relationship Id="rId5" Type="http://schemas.openxmlformats.org/officeDocument/2006/relationships/image" Target="../media/image131.svg"/><Relationship Id="rId10" Type="http://schemas.openxmlformats.org/officeDocument/2006/relationships/image" Target="../media/image135.png"/><Relationship Id="rId4" Type="http://schemas.openxmlformats.org/officeDocument/2006/relationships/image" Target="../media/image130.png"/><Relationship Id="rId9" Type="http://schemas.openxmlformats.org/officeDocument/2006/relationships/image" Target="../media/image126.jpeg"/></Relationships>
</file>

<file path=ppt/slides/_rels/slide37.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svg"/><Relationship Id="rId3" Type="http://schemas.openxmlformats.org/officeDocument/2006/relationships/image" Target="../media/image52.png"/><Relationship Id="rId7" Type="http://schemas.openxmlformats.org/officeDocument/2006/relationships/image" Target="../media/image56.svg"/><Relationship Id="rId12" Type="http://schemas.openxmlformats.org/officeDocument/2006/relationships/image" Target="../media/image14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140.svg"/><Relationship Id="rId5" Type="http://schemas.openxmlformats.org/officeDocument/2006/relationships/image" Target="../media/image54.svg"/><Relationship Id="rId10" Type="http://schemas.openxmlformats.org/officeDocument/2006/relationships/image" Target="../media/image139.png"/><Relationship Id="rId4" Type="http://schemas.openxmlformats.org/officeDocument/2006/relationships/image" Target="../media/image53.png"/><Relationship Id="rId9" Type="http://schemas.openxmlformats.org/officeDocument/2006/relationships/image" Target="../media/image138.svg"/></Relationships>
</file>

<file path=ppt/slides/_rels/slide3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46.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3.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39.svg"/><Relationship Id="rId5" Type="http://schemas.openxmlformats.org/officeDocument/2006/relationships/image" Target="../media/image34.svg"/><Relationship Id="rId10" Type="http://schemas.openxmlformats.org/officeDocument/2006/relationships/image" Target="../media/image38.png"/><Relationship Id="rId4" Type="http://schemas.openxmlformats.org/officeDocument/2006/relationships/image" Target="../media/image22.png"/><Relationship Id="rId9" Type="http://schemas.openxmlformats.org/officeDocument/2006/relationships/image" Target="../media/image37.png"/><Relationship Id="rId1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2">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6013" y="0"/>
            <a:ext cx="8353425" cy="10287000"/>
          </a:xfrm>
          <a:prstGeom prst="rect">
            <a:avLst/>
          </a:prstGeom>
        </p:spPr>
      </p:pic>
      <p:pic>
        <p:nvPicPr>
          <p:cNvPr id="3" name="Object 2" descr="preencoded.png"/>
          <p:cNvPicPr>
            <a:picLocks noChangeAspect="1"/>
          </p:cNvPicPr>
          <p:nvPr/>
        </p:nvPicPr>
        <p:blipFill>
          <a:blip r:embed="rId5"/>
          <a:srcRect/>
          <a:stretch/>
        </p:blipFill>
        <p:spPr>
          <a:xfrm>
            <a:off x="10506075" y="1285875"/>
            <a:ext cx="7515225" cy="7991475"/>
          </a:xfrm>
          <a:prstGeom prst="rect">
            <a:avLst/>
          </a:prstGeom>
        </p:spPr>
      </p:pic>
      <p:sp>
        <p:nvSpPr>
          <p:cNvPr id="4" name="Object3"/>
          <p:cNvSpPr/>
          <p:nvPr/>
        </p:nvSpPr>
        <p:spPr>
          <a:xfrm>
            <a:off x="1400175" y="3276600"/>
            <a:ext cx="8191500" cy="414337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IMT LLC has been operating in the VAS (Value Added Services) market since 2009. During this time, we have become a content and service provider, a developer and integrator of IT solutions, an application and game developer</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During this time, we have implemented and are constantly supporting more than 100 solutions for communication operators in Russia, the CIS countries and neighboring countries. We support our own LBS, RBT platforms, eSports products, authorization systems (SSO) for mobile operators, branded USSD, SMS, IVR, WAP portals and services</a:t>
            </a:r>
            <a:endParaRPr lang="en-US" sz="2100" dirty="0"/>
          </a:p>
        </p:txBody>
      </p:sp>
      <p:sp>
        <p:nvSpPr>
          <p:cNvPr id="5" name="Object4"/>
          <p:cNvSpPr/>
          <p:nvPr/>
        </p:nvSpPr>
        <p:spPr>
          <a:xfrm>
            <a:off x="1343025" y="1743075"/>
            <a:ext cx="4800600" cy="72390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About IMT</a:t>
            </a:r>
            <a:endParaRPr lang="en-US" sz="5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24400" y="0"/>
            <a:ext cx="8915400" cy="1028700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1100" y="1285875"/>
            <a:ext cx="1724025" cy="200025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2524125"/>
            <a:ext cx="1504950" cy="47625"/>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7867650"/>
            <a:ext cx="1504950" cy="47625"/>
          </a:xfrm>
          <a:prstGeom prst="rect">
            <a:avLst/>
          </a:prstGeom>
        </p:spPr>
      </p:pic>
      <p:sp>
        <p:nvSpPr>
          <p:cNvPr id="6" name="Object5"/>
          <p:cNvSpPr/>
          <p:nvPr/>
        </p:nvSpPr>
        <p:spPr>
          <a:xfrm>
            <a:off x="3305175" y="4124325"/>
            <a:ext cx="11753850" cy="1924050"/>
          </a:xfrm>
          <a:prstGeom prst="rect">
            <a:avLst/>
          </a:prstGeom>
          <a:noFill/>
          <a:ln/>
        </p:spPr>
        <p:txBody>
          <a:bodyPr wrap="square" lIns="0" tIns="0" rIns="0" bIns="0" rtlCol="0" anchor="t"/>
          <a:lstStyle/>
          <a:p>
            <a:pPr algn="ctr">
              <a:lnSpc>
                <a:spcPts val="6300"/>
              </a:lnSpc>
            </a:pPr>
            <a:r>
              <a:rPr lang="en-US" sz="5400" b="1" i="0" dirty="0">
                <a:solidFill>
                  <a:srgbClr val="2D3748"/>
                </a:solidFill>
                <a:latin typeface="Tele2 DisplaySerif Web SHORT Bold" pitchFamily="34" charset="0"/>
                <a:ea typeface="Tele2 DisplaySerif Web SHORT Bold" pitchFamily="34" charset="-122"/>
                <a:cs typeface="Tele2 DisplaySerif Web SHORT Bold" pitchFamily="34" charset="-120"/>
              </a:rPr>
              <a:t>Development of</a:t>
            </a:r>
            <a:br/>
            <a:r>
              <a:rPr lang="en-US" sz="5400" b="1" i="0" dirty="0">
                <a:solidFill>
                  <a:srgbClr val="017BFF"/>
                </a:solidFill>
                <a:latin typeface="Tele2 DisplaySerif Web SHORT Bold" pitchFamily="34" charset="0"/>
                <a:ea typeface="Tele2 DisplaySerif Web SHORT Bold" pitchFamily="34" charset="-122"/>
                <a:cs typeface="Tele2 DisplaySerif Web SHORT Bold" pitchFamily="34" charset="-120"/>
              </a:rPr>
              <a:t>eSports platforms</a:t>
            </a:r>
            <a:endParaRPr lang="en-US" sz="5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439400" y="2952750"/>
            <a:ext cx="4343400" cy="7334250"/>
          </a:xfrm>
          <a:prstGeom prst="rect">
            <a:avLst/>
          </a:prstGeom>
        </p:spPr>
      </p:pic>
      <p:pic>
        <p:nvPicPr>
          <p:cNvPr id="3" name="Object 2" descr="preencoded.png"/>
          <p:cNvPicPr>
            <a:picLocks noChangeAspect="1"/>
          </p:cNvPicPr>
          <p:nvPr/>
        </p:nvPicPr>
        <p:blipFill>
          <a:blip r:embed="rId4"/>
          <a:srcRect/>
          <a:stretch/>
        </p:blipFill>
        <p:spPr>
          <a:xfrm>
            <a:off x="13744575" y="2952750"/>
            <a:ext cx="4343400" cy="7334250"/>
          </a:xfrm>
          <a:prstGeom prst="rect">
            <a:avLst/>
          </a:prstGeom>
        </p:spPr>
      </p:pic>
      <p:pic>
        <p:nvPicPr>
          <p:cNvPr id="4" name="Object 3" descr="preencoded.png"/>
          <p:cNvPicPr>
            <a:picLocks noChangeAspect="1"/>
          </p:cNvPicPr>
          <p:nvPr/>
        </p:nvPicPr>
        <p:blipFill>
          <a:blip r:embed="rId5"/>
          <a:srcRect/>
          <a:stretch/>
        </p:blipFill>
        <p:spPr>
          <a:xfrm>
            <a:off x="12477750" y="552450"/>
            <a:ext cx="3800475" cy="3800475"/>
          </a:xfrm>
          <a:prstGeom prst="rect">
            <a:avLst/>
          </a:prstGeom>
        </p:spPr>
      </p:pic>
      <p:sp>
        <p:nvSpPr>
          <p:cNvPr id="5" name="Object4"/>
          <p:cNvSpPr/>
          <p:nvPr/>
        </p:nvSpPr>
        <p:spPr>
          <a:xfrm>
            <a:off x="1343025" y="1743075"/>
            <a:ext cx="4800600" cy="91440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Leagues</a:t>
            </a:r>
            <a:endParaRPr lang="en-US" sz="5850" dirty="0"/>
          </a:p>
        </p:txBody>
      </p:sp>
      <p:sp>
        <p:nvSpPr>
          <p:cNvPr id="6" name="Object5"/>
          <p:cNvSpPr/>
          <p:nvPr/>
        </p:nvSpPr>
        <p:spPr>
          <a:xfrm>
            <a:off x="1343025" y="3324225"/>
            <a:ext cx="8210550" cy="388620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Every year we hold the largest mobile esports tournament in Russia. In 2019, the tournament attracted 21,000 new esports players, and in 2020 it was 33,000</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prize fund of the tournament is $20,000 per year. The tournament is watched by over 500,000 people, and the offline event is attended by up to 5,000 fans who want to watch the final games live</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Our largest esports events are covered by all Russian media</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8620125" y="895350"/>
            <a:ext cx="9096375" cy="3752850"/>
          </a:xfrm>
          <a:prstGeom prst="rect">
            <a:avLst/>
          </a:prstGeom>
        </p:spPr>
      </p:pic>
      <p:pic>
        <p:nvPicPr>
          <p:cNvPr id="3" name="Object 2" descr="preencoded.png"/>
          <p:cNvPicPr>
            <a:picLocks noChangeAspect="1"/>
          </p:cNvPicPr>
          <p:nvPr/>
        </p:nvPicPr>
        <p:blipFill>
          <a:blip r:embed="rId4"/>
          <a:srcRect/>
          <a:stretch/>
        </p:blipFill>
        <p:spPr>
          <a:xfrm>
            <a:off x="11287125" y="3552825"/>
            <a:ext cx="3762375" cy="3752850"/>
          </a:xfrm>
          <a:prstGeom prst="rect">
            <a:avLst/>
          </a:prstGeom>
        </p:spPr>
      </p:pic>
      <p:pic>
        <p:nvPicPr>
          <p:cNvPr id="4" name="Object 3" descr="preencoded.png"/>
          <p:cNvPicPr>
            <a:picLocks noChangeAspect="1"/>
          </p:cNvPicPr>
          <p:nvPr/>
        </p:nvPicPr>
        <p:blipFill>
          <a:blip r:embed="rId5"/>
          <a:srcRect/>
          <a:stretch/>
        </p:blipFill>
        <p:spPr>
          <a:xfrm>
            <a:off x="11287125" y="6210300"/>
            <a:ext cx="3762375" cy="3752850"/>
          </a:xfrm>
          <a:prstGeom prst="rect">
            <a:avLst/>
          </a:prstGeom>
        </p:spPr>
      </p:pic>
      <p:pic>
        <p:nvPicPr>
          <p:cNvPr id="5" name="Object 4" descr="preencoded.png"/>
          <p:cNvPicPr>
            <a:picLocks noChangeAspect="1"/>
          </p:cNvPicPr>
          <p:nvPr/>
        </p:nvPicPr>
        <p:blipFill>
          <a:blip r:embed="rId6"/>
          <a:srcRect/>
          <a:stretch/>
        </p:blipFill>
        <p:spPr>
          <a:xfrm>
            <a:off x="13954125" y="3552825"/>
            <a:ext cx="3762375" cy="6410325"/>
          </a:xfrm>
          <a:prstGeom prst="rect">
            <a:avLst/>
          </a:prstGeom>
        </p:spPr>
      </p:pic>
      <p:sp>
        <p:nvSpPr>
          <p:cNvPr id="6" name="Object5"/>
          <p:cNvSpPr/>
          <p:nvPr/>
        </p:nvSpPr>
        <p:spPr>
          <a:xfrm>
            <a:off x="1343025" y="1476375"/>
            <a:ext cx="6819900" cy="172402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Offline tournament </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in Tajikistan</a:t>
            </a:r>
            <a:endParaRPr lang="en-US" sz="5850" dirty="0"/>
          </a:p>
        </p:txBody>
      </p:sp>
      <p:sp>
        <p:nvSpPr>
          <p:cNvPr id="7" name="Object6"/>
          <p:cNvSpPr/>
          <p:nvPr/>
        </p:nvSpPr>
        <p:spPr>
          <a:xfrm>
            <a:off x="1343025" y="5124450"/>
            <a:ext cx="9201150" cy="26765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This year we held an offline event in Tajikistan called Megafon Fest, which was attended by more than 4500 people, 500 people took part in competitions in various disciplines</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This event is considered the largest esports-related event in the country</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F4F5F6"/>
        </a:solidFill>
        <a:effectLst/>
      </p:bgPr>
    </p:bg>
    <p:spTree>
      <p:nvGrpSpPr>
        <p:cNvPr id="1" name=""/>
        <p:cNvGrpSpPr/>
        <p:nvPr/>
      </p:nvGrpSpPr>
      <p:grpSpPr>
        <a:xfrm>
          <a:off x="0" y="0"/>
          <a:ext cx="0" cy="0"/>
          <a:chOff x="0" y="0"/>
          <a:chExt cx="0" cy="0"/>
        </a:xfrm>
      </p:grpSpPr>
      <p:sp>
        <p:nvSpPr>
          <p:cNvPr id="2" name="Object1"/>
          <p:cNvSpPr/>
          <p:nvPr/>
        </p:nvSpPr>
        <p:spPr>
          <a:xfrm>
            <a:off x="1343025" y="1333500"/>
            <a:ext cx="5772150" cy="154305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API</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automation</a:t>
            </a:r>
            <a:endParaRPr lang="en-US" sz="5850" dirty="0"/>
          </a:p>
        </p:txBody>
      </p:sp>
      <p:sp>
        <p:nvSpPr>
          <p:cNvPr id="3" name="Object2"/>
          <p:cNvSpPr/>
          <p:nvPr/>
        </p:nvSpPr>
        <p:spPr>
          <a:xfrm>
            <a:off x="1343025" y="3552825"/>
            <a:ext cx="8905875" cy="27908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For each game on the platform, we try to implement full automation of the tournament</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We use the entire set of available API documentation for each project. What helps us to develop our own tools and products for our gaming communities Our proprietary solutions allow us to automate the integration processes with the game for the convenience of the user</a:t>
            </a:r>
            <a:endParaRPr lang="en-US" sz="2100" dirty="0"/>
          </a:p>
        </p:txBody>
      </p:sp>
      <p:sp>
        <p:nvSpPr>
          <p:cNvPr id="4" name="Object3"/>
          <p:cNvSpPr/>
          <p:nvPr/>
        </p:nvSpPr>
        <p:spPr>
          <a:xfrm>
            <a:off x="11144250" y="-1209675"/>
            <a:ext cx="8610600" cy="14744700"/>
          </a:xfrm>
          <a:prstGeom prst="rect">
            <a:avLst/>
          </a:prstGeom>
          <a:noFill/>
          <a:ln/>
        </p:spPr>
        <p:txBody>
          <a:bodyPr wrap="square" lIns="0" tIns="0" rIns="0" bIns="0" rtlCol="0" anchor="t"/>
          <a:lstStyle/>
          <a:p>
            <a:pPr algn="l">
              <a:lnSpc>
                <a:spcPts val="2700"/>
              </a:lnSpc>
            </a:pPr>
            <a:r>
              <a:rPr lang="en-US" sz="1800" b="1" i="0" kern="0" spc="11" dirty="0">
                <a:solidFill>
                  <a:srgbClr val="875BBF"/>
                </a:solidFill>
                <a:latin typeface="DM Sans Bold" pitchFamily="34" charset="0"/>
                <a:ea typeface="DM Sans Bold" pitchFamily="34" charset="-122"/>
                <a:cs typeface="DM Sans Bold" pitchFamily="34" charset="-120"/>
              </a:rPr>
              <a:t>{
    "keystone": {
        "displayName": "Electrocute",
        "id": 8112,
        "</a:t>
            </a:r>
            <a:r>
              <a:rPr lang="en-US" sz="1800" b="1" i="0" kern="0" spc="11" dirty="0">
                <a:solidFill>
                  <a:srgbClr val="E46886"/>
                </a:solidFill>
                <a:latin typeface="DM Sans Bold" pitchFamily="34" charset="0"/>
                <a:ea typeface="DM Sans Bold" pitchFamily="34" charset="-122"/>
                <a:cs typeface="DM Sans Bold" pitchFamily="34" charset="-120"/>
              </a:rPr>
              <a:t>rawDescription</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perk_tooltip_Electrocute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rawDisplayName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perk_displayname_Electrocute</a:t>
            </a:r>
            <a:r>
              <a:rPr lang="en-US" sz="1800" b="1" i="0" kern="0" spc="11" dirty="0">
                <a:solidFill>
                  <a:srgbClr val="875BBF"/>
                </a:solidFill>
                <a:latin typeface="DM Sans Bold" pitchFamily="34" charset="0"/>
                <a:ea typeface="DM Sans Bold" pitchFamily="34" charset="-122"/>
                <a:cs typeface="DM Sans Bold" pitchFamily="34" charset="-120"/>
              </a:rPr>
              <a:t>"
    },
    "primaryRuneTree": {
        "</a:t>
            </a:r>
            <a:r>
              <a:rPr lang="en-US" sz="1800" b="1" i="0" kern="0" spc="11" dirty="0">
                <a:solidFill>
                  <a:srgbClr val="E46886"/>
                </a:solidFill>
                <a:latin typeface="DM Sans Bold" pitchFamily="34" charset="0"/>
                <a:ea typeface="DM Sans Bold" pitchFamily="34" charset="-122"/>
                <a:cs typeface="DM Sans Bold" pitchFamily="34" charset="-120"/>
              </a:rPr>
              <a:t>displayName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Domination</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id</a:t>
            </a:r>
            <a:r>
              <a:rPr lang="en-US" sz="1800" b="1" i="0" kern="0" spc="11" dirty="0">
                <a:solidFill>
                  <a:srgbClr val="875BBF"/>
                </a:solidFill>
                <a:latin typeface="DM Sans Bold" pitchFamily="34" charset="0"/>
                <a:ea typeface="DM Sans Bold" pitchFamily="34" charset="-122"/>
                <a:cs typeface="DM Sans Bold" pitchFamily="34" charset="-120"/>
              </a:rPr>
              <a:t>": 8100,
        "</a:t>
            </a:r>
            <a:r>
              <a:rPr lang="en-US" sz="1800" b="1" i="0" kern="0" spc="11" dirty="0">
                <a:solidFill>
                  <a:srgbClr val="E46886"/>
                </a:solidFill>
                <a:latin typeface="DM Sans Bold" pitchFamily="34" charset="0"/>
                <a:ea typeface="DM Sans Bold" pitchFamily="34" charset="-122"/>
                <a:cs typeface="DM Sans Bold" pitchFamily="34" charset="-120"/>
              </a:rPr>
              <a:t>rawDescription</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perkstyle_tooltip_7200</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rawDisplayName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perkstyle_displayname_7200</a:t>
            </a:r>
            <a:r>
              <a:rPr lang="en-US" sz="1800" b="1" i="0" kern="0" spc="11" dirty="0">
                <a:solidFill>
                  <a:srgbClr val="875BBF"/>
                </a:solidFill>
                <a:latin typeface="DM Sans Bold" pitchFamily="34" charset="0"/>
                <a:ea typeface="DM Sans Bold" pitchFamily="34" charset="-122"/>
                <a:cs typeface="DM Sans Bold" pitchFamily="34" charset="-120"/>
              </a:rPr>
              <a:t>"
    },
    "secondaryRuneTree": {
        "</a:t>
            </a:r>
            <a:r>
              <a:rPr lang="en-US" sz="1800" b="1" i="0" kern="0" spc="11" dirty="0">
                <a:solidFill>
                  <a:srgbClr val="E46886"/>
                </a:solidFill>
                <a:latin typeface="DM Sans Bold" pitchFamily="34" charset="0"/>
                <a:ea typeface="DM Sans Bold" pitchFamily="34" charset="-122"/>
                <a:cs typeface="DM Sans Bold" pitchFamily="34" charset="-120"/>
              </a:rPr>
              <a:t>displayName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Sorcery</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id</a:t>
            </a:r>
            <a:r>
              <a:rPr lang="en-US" sz="1800" b="1" i="0" kern="0" spc="11" dirty="0">
                <a:solidFill>
                  <a:srgbClr val="875BBF"/>
                </a:solidFill>
                <a:latin typeface="DM Sans Bold" pitchFamily="34" charset="0"/>
                <a:ea typeface="DM Sans Bold" pitchFamily="34" charset="-122"/>
                <a:cs typeface="DM Sans Bold" pitchFamily="34" charset="-120"/>
              </a:rPr>
              <a:t>": 8200,
        "</a:t>
            </a:r>
            <a:r>
              <a:rPr lang="en-US" sz="1800" b="1" i="0" kern="0" spc="11" dirty="0">
                <a:solidFill>
                  <a:srgbClr val="E46886"/>
                </a:solidFill>
                <a:latin typeface="DM Sans Bold" pitchFamily="34" charset="0"/>
                <a:ea typeface="DM Sans Bold" pitchFamily="34" charset="-122"/>
                <a:cs typeface="DM Sans Bold" pitchFamily="34" charset="-120"/>
              </a:rPr>
              <a:t>rawDescription</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perkstyle_tooltip_7202</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rawDisplayName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perkstyle_displayname_7202</a:t>
            </a:r>
            <a:r>
              <a:rPr lang="en-US" sz="1800" b="1" i="0" kern="0" spc="11" dirty="0">
                <a:solidFill>
                  <a:srgbClr val="875BBF"/>
                </a:solidFill>
                <a:latin typeface="DM Sans Bold" pitchFamily="34" charset="0"/>
                <a:ea typeface="DM Sans Bold" pitchFamily="34" charset="-122"/>
                <a:cs typeface="DM Sans Bold" pitchFamily="34" charset="-120"/>
              </a:rPr>
              <a:t>"
    },
    "generalRunes": [
        {
            "displayName": "</a:t>
            </a:r>
            <a:r>
              <a:rPr lang="en-US" sz="1800" b="1" i="0" kern="0" spc="11" dirty="0">
                <a:solidFill>
                  <a:srgbClr val="CA9100"/>
                </a:solidFill>
                <a:latin typeface="DM Sans Bold" pitchFamily="34" charset="0"/>
                <a:ea typeface="DM Sans Bold" pitchFamily="34" charset="-122"/>
                <a:cs typeface="DM Sans Bold" pitchFamily="34" charset="-120"/>
              </a:rPr>
              <a:t>Electrocute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id</a:t>
            </a:r>
            <a:r>
              <a:rPr lang="en-US" sz="1800" b="1" i="0" kern="0" spc="11" dirty="0">
                <a:solidFill>
                  <a:srgbClr val="875BBF"/>
                </a:solidFill>
                <a:latin typeface="DM Sans Bold" pitchFamily="34" charset="0"/>
                <a:ea typeface="DM Sans Bold" pitchFamily="34" charset="-122"/>
                <a:cs typeface="DM Sans Bold" pitchFamily="34" charset="-120"/>
              </a:rPr>
              <a:t>": 8112,
            "</a:t>
            </a:r>
            <a:r>
              <a:rPr lang="en-US" sz="1800" b="1" i="0" kern="0" spc="11" dirty="0">
                <a:solidFill>
                  <a:srgbClr val="E46886"/>
                </a:solidFill>
                <a:latin typeface="DM Sans Bold" pitchFamily="34" charset="0"/>
                <a:ea typeface="DM Sans Bold" pitchFamily="34" charset="-122"/>
                <a:cs typeface="DM Sans Bold" pitchFamily="34" charset="-120"/>
              </a:rPr>
              <a:t>rawDescription</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perk_tooltip_Electrocute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E46886"/>
                </a:solidFill>
                <a:latin typeface="DM Sans Bold" pitchFamily="34" charset="0"/>
                <a:ea typeface="DM Sans Bold" pitchFamily="34" charset="-122"/>
                <a:cs typeface="DM Sans Bold" pitchFamily="34" charset="-120"/>
              </a:rPr>
              <a:t>rawDisplayName</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perk_displayname_Electrocute</a:t>
            </a:r>
            <a:r>
              <a:rPr lang="en-US" sz="1800" b="1" i="0" kern="0" spc="11" dirty="0">
                <a:solidFill>
                  <a:srgbClr val="875BBF"/>
                </a:solidFill>
                <a:latin typeface="DM Sans Bold" pitchFamily="34" charset="0"/>
                <a:ea typeface="DM Sans Bold" pitchFamily="34" charset="-122"/>
                <a:cs typeface="DM Sans Bold" pitchFamily="34" charset="-120"/>
              </a:rPr>
              <a:t>"
        },
        ...
    ],
    "statRunes": [
        {
            "</a:t>
            </a:r>
            <a:r>
              <a:rPr lang="en-US" sz="1800" b="1" i="0" kern="0" spc="11" dirty="0">
                <a:solidFill>
                  <a:srgbClr val="E46886"/>
                </a:solidFill>
                <a:latin typeface="DM Sans Bold" pitchFamily="34" charset="0"/>
                <a:ea typeface="DM Sans Bold" pitchFamily="34" charset="-122"/>
                <a:cs typeface="DM Sans Bold" pitchFamily="34" charset="-120"/>
              </a:rPr>
              <a:t>id</a:t>
            </a:r>
            <a:r>
              <a:rPr lang="en-US" sz="1800" b="1" i="0" kern="0" spc="11" dirty="0">
                <a:solidFill>
                  <a:srgbClr val="875BBF"/>
                </a:solidFill>
                <a:latin typeface="DM Sans Bold" pitchFamily="34" charset="0"/>
                <a:ea typeface="DM Sans Bold" pitchFamily="34" charset="-122"/>
                <a:cs typeface="DM Sans Bold" pitchFamily="34" charset="-120"/>
              </a:rPr>
              <a:t>": 5007,
            "</a:t>
            </a:r>
            <a:r>
              <a:rPr lang="en-US" sz="1800" b="1" i="0" kern="0" spc="11" dirty="0">
                <a:solidFill>
                  <a:srgbClr val="E46886"/>
                </a:solidFill>
                <a:latin typeface="DM Sans Bold" pitchFamily="34" charset="0"/>
                <a:ea typeface="DM Sans Bold" pitchFamily="34" charset="-122"/>
                <a:cs typeface="DM Sans Bold" pitchFamily="34" charset="-120"/>
              </a:rPr>
              <a:t>rawDescription</a:t>
            </a:r>
            <a:r>
              <a:rPr lang="en-US" sz="1800" b="1" i="0" kern="0" spc="11" dirty="0">
                <a:solidFill>
                  <a:srgbClr val="875BBF"/>
                </a:solidFill>
                <a:latin typeface="DM Sans Bold" pitchFamily="34" charset="0"/>
                <a:ea typeface="DM Sans Bold" pitchFamily="34" charset="-122"/>
                <a:cs typeface="DM Sans Bold" pitchFamily="34" charset="-120"/>
              </a:rPr>
              <a:t>": "</a:t>
            </a:r>
            <a:r>
              <a:rPr lang="en-US" sz="1800" b="1" i="0" kern="0" spc="11" dirty="0">
                <a:solidFill>
                  <a:srgbClr val="CA9100"/>
                </a:solidFill>
                <a:latin typeface="DM Sans Bold" pitchFamily="34" charset="0"/>
                <a:ea typeface="DM Sans Bold" pitchFamily="34" charset="-122"/>
                <a:cs typeface="DM Sans Bold" pitchFamily="34" charset="-120"/>
              </a:rPr>
              <a:t>perk_tooltip_StatModCooldownReduction</a:t>
            </a:r>
            <a:r>
              <a:rPr lang="en-US" sz="1800" b="1" i="0" kern="0" spc="11" dirty="0">
                <a:solidFill>
                  <a:srgbClr val="875BBF"/>
                </a:solidFill>
                <a:latin typeface="DM Sans Bold" pitchFamily="34" charset="0"/>
                <a:ea typeface="DM Sans Bold" pitchFamily="34" charset="-122"/>
                <a:cs typeface="DM Sans Bold" pitchFamily="34" charset="-120"/>
              </a:rPr>
              <a:t>Scaling"
        },
        {
            "id": 5008,
            "rawDescription": "perk_tooltip_StatModAdaptive"
        },
        {
            "id": 5003,
            "rawDescription": "perk_tooltip_StatModMagicResist"
        }
    ]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1000"/>
            <a:ext cx="4257675" cy="5819775"/>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66825" y="2828925"/>
            <a:ext cx="409575" cy="381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229350" y="1495425"/>
            <a:ext cx="1171575" cy="1162050"/>
          </a:xfrm>
          <a:prstGeom prst="rect">
            <a:avLst/>
          </a:prstGeom>
        </p:spPr>
      </p:pic>
      <p:pic>
        <p:nvPicPr>
          <p:cNvPr id="5" name="Object 4"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34150" y="1803378"/>
            <a:ext cx="561975" cy="561975"/>
          </a:xfrm>
          <a:prstGeom prst="rect">
            <a:avLst/>
          </a:prstGeom>
        </p:spPr>
      </p:pic>
      <p:sp>
        <p:nvSpPr>
          <p:cNvPr id="6" name="Object5"/>
          <p:cNvSpPr/>
          <p:nvPr/>
        </p:nvSpPr>
        <p:spPr>
          <a:xfrm>
            <a:off x="1181100" y="3619500"/>
            <a:ext cx="6638925" cy="6172200"/>
          </a:xfrm>
          <a:prstGeom prst="rect">
            <a:avLst/>
          </a:prstGeom>
          <a:noFill/>
          <a:ln/>
        </p:spPr>
        <p:txBody>
          <a:bodyPr wrap="square" lIns="0" tIns="0" rIns="0" bIns="0" rtlCol="0" anchor="t"/>
          <a:lstStyle/>
          <a:p>
            <a:pPr algn="l">
              <a:lnSpc>
                <a:spcPts val="6435"/>
              </a:lnSpc>
            </a:pP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API games </a:t>
            </a: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for CYBERHERO</a:t>
            </a:r>
            <a:endParaRPr lang="en-US" sz="5850" dirty="0"/>
          </a:p>
        </p:txBody>
      </p:sp>
      <p:sp>
        <p:nvSpPr>
          <p:cNvPr id="7" name="Object6"/>
          <p:cNvSpPr/>
          <p:nvPr/>
        </p:nvSpPr>
        <p:spPr>
          <a:xfrm>
            <a:off x="7858125" y="1495425"/>
            <a:ext cx="9239250" cy="1371600"/>
          </a:xfrm>
          <a:prstGeom prst="rect">
            <a:avLst/>
          </a:prstGeom>
          <a:noFill/>
          <a:ln/>
        </p:spPr>
        <p:txBody>
          <a:bodyPr wrap="square" lIns="0" tIns="0" rIns="0" bIns="0" rtlCol="0" anchor="t"/>
          <a:lstStyle/>
          <a:p>
            <a:pPr algn="l">
              <a:lnSpc>
                <a:spcPts val="3584"/>
              </a:lnSpc>
            </a:pPr>
            <a:r>
              <a:rPr lang="en-US" sz="2625" b="1" i="0" dirty="0">
                <a:solidFill>
                  <a:srgbClr val="29272E"/>
                </a:solidFill>
                <a:latin typeface="Tele2 DisplaySerif Bold" pitchFamily="34" charset="0"/>
                <a:ea typeface="Tele2 DisplaySerif Bold" pitchFamily="34" charset="-122"/>
                <a:cs typeface="Tele2 DisplaySerif Bold" pitchFamily="34" charset="-120"/>
              </a:rPr>
              <a:t>We work with many game development companies that provide API licensed to use</a:t>
            </a:r>
            <a:endParaRPr lang="en-US" sz="2625" dirty="0"/>
          </a:p>
        </p:txBody>
      </p:sp>
      <p:sp>
        <p:nvSpPr>
          <p:cNvPr id="8" name="Object7"/>
          <p:cNvSpPr/>
          <p:nvPr/>
        </p:nvSpPr>
        <p:spPr>
          <a:xfrm>
            <a:off x="7867650" y="3381375"/>
            <a:ext cx="9258300" cy="567690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BRAWLSTARS - List of matches with results
CLASH ROYALE - List of matches with results
Gods of Boom - API allows you to create a lobby, invite players there and automatically pick up the match result
PUBG - Receiving data from matches without possibility to create a lobby and invite players there
Free Fire - Observer mod
Pubg mobile - Observer mod
LoL - API allows you to create a lobby, invite players there and automatically pick up the match result
Brawlhalla - List of matches with results
Valorant - List of matches with results
SMITE - List of matches with results
Paladins - List of matches with results
STARCRAFT 2 - List of matches with results</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8620125" y="895350"/>
            <a:ext cx="6429375" cy="3752850"/>
          </a:xfrm>
          <a:prstGeom prst="rect">
            <a:avLst/>
          </a:prstGeom>
        </p:spPr>
      </p:pic>
      <p:pic>
        <p:nvPicPr>
          <p:cNvPr id="3" name="Object 2" descr="preencoded.png"/>
          <p:cNvPicPr>
            <a:picLocks noChangeAspect="1"/>
          </p:cNvPicPr>
          <p:nvPr/>
        </p:nvPicPr>
        <p:blipFill>
          <a:blip r:embed="rId4"/>
          <a:srcRect/>
          <a:stretch/>
        </p:blipFill>
        <p:spPr>
          <a:xfrm>
            <a:off x="13944600" y="895350"/>
            <a:ext cx="3762375" cy="3752850"/>
          </a:xfrm>
          <a:prstGeom prst="rect">
            <a:avLst/>
          </a:prstGeom>
        </p:spPr>
      </p:pic>
      <p:pic>
        <p:nvPicPr>
          <p:cNvPr id="4" name="Object 3" descr="preencoded.png"/>
          <p:cNvPicPr>
            <a:picLocks noChangeAspect="1"/>
          </p:cNvPicPr>
          <p:nvPr/>
        </p:nvPicPr>
        <p:blipFill>
          <a:blip r:embed="rId5"/>
          <a:srcRect/>
          <a:stretch/>
        </p:blipFill>
        <p:spPr>
          <a:xfrm>
            <a:off x="11287125" y="3552825"/>
            <a:ext cx="3762375" cy="3752850"/>
          </a:xfrm>
          <a:prstGeom prst="rect">
            <a:avLst/>
          </a:prstGeom>
        </p:spPr>
      </p:pic>
      <p:pic>
        <p:nvPicPr>
          <p:cNvPr id="5" name="Object 4" descr="preencoded.png"/>
          <p:cNvPicPr>
            <a:picLocks noChangeAspect="1"/>
          </p:cNvPicPr>
          <p:nvPr/>
        </p:nvPicPr>
        <p:blipFill>
          <a:blip r:embed="rId6"/>
          <a:srcRect/>
          <a:stretch/>
        </p:blipFill>
        <p:spPr>
          <a:xfrm>
            <a:off x="11287125" y="6210300"/>
            <a:ext cx="3762375" cy="3752850"/>
          </a:xfrm>
          <a:prstGeom prst="rect">
            <a:avLst/>
          </a:prstGeom>
        </p:spPr>
      </p:pic>
      <p:pic>
        <p:nvPicPr>
          <p:cNvPr id="6" name="Object 5" descr="preencoded.png"/>
          <p:cNvPicPr>
            <a:picLocks noChangeAspect="1"/>
          </p:cNvPicPr>
          <p:nvPr/>
        </p:nvPicPr>
        <p:blipFill>
          <a:blip r:embed="rId7"/>
          <a:srcRect/>
          <a:stretch/>
        </p:blipFill>
        <p:spPr>
          <a:xfrm>
            <a:off x="13954125" y="3552825"/>
            <a:ext cx="3762375" cy="6410325"/>
          </a:xfrm>
          <a:prstGeom prst="rect">
            <a:avLst/>
          </a:prstGeom>
        </p:spPr>
      </p:pic>
      <p:sp>
        <p:nvSpPr>
          <p:cNvPr id="7" name="Object6"/>
          <p:cNvSpPr/>
          <p:nvPr/>
        </p:nvSpPr>
        <p:spPr>
          <a:xfrm>
            <a:off x="1571625" y="3286125"/>
            <a:ext cx="9820275" cy="6105525"/>
          </a:xfrm>
          <a:prstGeom prst="rect">
            <a:avLst/>
          </a:prstGeom>
          <a:noFill/>
          <a:ln/>
        </p:spPr>
        <p:txBody>
          <a:bodyPr wrap="square" lIns="0" tIns="0" rIns="0" bIns="0" rtlCol="0" anchor="t"/>
          <a:lstStyle/>
          <a:p>
            <a:pPr algn="l">
              <a:lnSpc>
                <a:spcPts val="2850"/>
              </a:lnSpc>
            </a:pPr>
            <a:r>
              <a:rPr lang="en-US" sz="2100" b="1" i="0" kern="0" spc="-75" dirty="0">
                <a:solidFill>
                  <a:srgbClr val="101012"/>
                </a:solidFill>
                <a:latin typeface="Manrope Bold" pitchFamily="34" charset="0"/>
                <a:ea typeface="Manrope Bold" pitchFamily="34" charset="-122"/>
                <a:cs typeface="Manrope Bold" pitchFamily="34" charset="-120"/>
              </a:rPr>
              <a:t>League of Legends </a:t>
            </a:r>
            <a:br/>
            <a:r>
              <a:rPr lang="en-US" sz="2100" b="1" i="0" kern="0" spc="-75" dirty="0">
                <a:solidFill>
                  <a:srgbClr val="101012"/>
                </a:solidFill>
                <a:latin typeface="Manrope Bold" pitchFamily="34" charset="0"/>
                <a:ea typeface="Manrope Bold" pitchFamily="34" charset="-122"/>
                <a:cs typeface="Manrope Bold" pitchFamily="34" charset="-120"/>
              </a:rPr>
              <a:t>Information support of our tournaments
League of Legends WILD RIFT
Information support of our tournaments
TeamFight Tactics
Information support of our tournaments
Kuboom
Information support of our tournaments
Information about tournaments in the game
SHADOWGUN LEGENDS
Exclusive CYBERHERO Bundle that can only be won in our tournaments
Information support of our tournaments</a:t>
            </a:r>
            <a:endParaRPr lang="en-US" sz="2100" dirty="0"/>
          </a:p>
        </p:txBody>
      </p:sp>
      <p:sp>
        <p:nvSpPr>
          <p:cNvPr id="8" name="Object7"/>
          <p:cNvSpPr/>
          <p:nvPr/>
        </p:nvSpPr>
        <p:spPr>
          <a:xfrm>
            <a:off x="1571625" y="1285875"/>
            <a:ext cx="6305550" cy="1362075"/>
          </a:xfrm>
          <a:prstGeom prst="rect">
            <a:avLst/>
          </a:prstGeom>
          <a:noFill/>
          <a:ln/>
        </p:spPr>
        <p:txBody>
          <a:bodyPr wrap="square" lIns="0" tIns="0" rIns="0" bIns="0" rtlCol="0" anchor="t"/>
          <a:lstStyle/>
          <a:p>
            <a:pPr algn="l">
              <a:lnSpc>
                <a:spcPts val="3584"/>
              </a:lnSpc>
            </a:pPr>
            <a:r>
              <a:rPr lang="en-US" sz="2625" b="1" i="0" dirty="0">
                <a:solidFill>
                  <a:srgbClr val="29272E"/>
                </a:solidFill>
                <a:latin typeface="Tele2 DisplaySerif Web SHORT Bold" pitchFamily="34" charset="0"/>
                <a:ea typeface="Tele2 DisplaySerif Web SHORT Bold" pitchFamily="34" charset="-122"/>
                <a:cs typeface="Tele2 DisplaySerif Web SHORT Bold" pitchFamily="34" charset="-120"/>
              </a:rPr>
              <a:t>We are actively working with game development partners
League of legends</a:t>
            </a:r>
            <a:endParaRPr lang="en-US" sz="26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134725" y="2028825"/>
            <a:ext cx="5524500" cy="255270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134725" y="4867275"/>
            <a:ext cx="5524500" cy="2362200"/>
          </a:xfrm>
          <a:prstGeom prst="rect">
            <a:avLst/>
          </a:prstGeom>
        </p:spPr>
      </p:pic>
      <p:pic>
        <p:nvPicPr>
          <p:cNvPr id="4" name="Object 3" descr="preencoded.png"/>
          <p:cNvPicPr>
            <a:picLocks noChangeAspect="1"/>
          </p:cNvPicPr>
          <p:nvPr/>
        </p:nvPicPr>
        <p:blipFill>
          <a:blip r:embed="rId7"/>
          <a:srcRect/>
          <a:stretch/>
        </p:blipFill>
        <p:spPr>
          <a:xfrm>
            <a:off x="10410825" y="2771775"/>
            <a:ext cx="6630981" cy="5905509"/>
          </a:xfrm>
          <a:prstGeom prst="rect">
            <a:avLst/>
          </a:prstGeom>
        </p:spPr>
      </p:pic>
      <p:sp>
        <p:nvSpPr>
          <p:cNvPr id="5" name="Object4"/>
          <p:cNvSpPr/>
          <p:nvPr/>
        </p:nvSpPr>
        <p:spPr>
          <a:xfrm>
            <a:off x="1343025" y="1333500"/>
            <a:ext cx="5772150" cy="154305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Artificial</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intelligence</a:t>
            </a:r>
            <a:endParaRPr lang="en-US" sz="5850" dirty="0"/>
          </a:p>
        </p:txBody>
      </p:sp>
      <p:sp>
        <p:nvSpPr>
          <p:cNvPr id="6" name="Object5"/>
          <p:cNvSpPr/>
          <p:nvPr/>
        </p:nvSpPr>
        <p:spPr>
          <a:xfrm>
            <a:off x="1343025" y="3552825"/>
            <a:ext cx="8667750" cy="45434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There are games where it is not possible to create process automation using the standard documentation API</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To solve this problem, we are developing in the field of machine learning. Our artificial intelligence is gaining momentum every day, we are constantly testing and improving our algorithms for automatically conducting tournaments using a bot</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At this point in time, we have achieved excellent results: our bot is already capable of independently launching game lobbies, inviting tournament participants to a match, launching a tournament, collecting and transmitting results to the server</a:t>
            </a:r>
            <a:endParaRPr lang="en-US" sz="2100" dirty="0"/>
          </a:p>
        </p:txBody>
      </p:sp>
      <p:sp>
        <p:nvSpPr>
          <p:cNvPr id="7" name="Object6"/>
          <p:cNvSpPr/>
          <p:nvPr/>
        </p:nvSpPr>
        <p:spPr>
          <a:xfrm>
            <a:off x="11134725" y="4867275"/>
            <a:ext cx="148590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Neuromodulatorors Activity</a:t>
            </a:r>
            <a:endParaRPr lang="en-US" sz="900" dirty="0"/>
          </a:p>
        </p:txBody>
      </p:sp>
      <p:sp>
        <p:nvSpPr>
          <p:cNvPr id="8" name="Object7"/>
          <p:cNvSpPr/>
          <p:nvPr/>
        </p:nvSpPr>
        <p:spPr>
          <a:xfrm>
            <a:off x="11325225" y="5286375"/>
            <a:ext cx="619125"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Categories:</a:t>
            </a:r>
            <a:endParaRPr lang="en-US" sz="900" dirty="0"/>
          </a:p>
        </p:txBody>
      </p:sp>
      <p:sp>
        <p:nvSpPr>
          <p:cNvPr id="9" name="Object8"/>
          <p:cNvSpPr/>
          <p:nvPr/>
        </p:nvSpPr>
        <p:spPr>
          <a:xfrm>
            <a:off x="12334875" y="5286375"/>
            <a:ext cx="257175" cy="133350"/>
          </a:xfrm>
          <a:prstGeom prst="rect">
            <a:avLst/>
          </a:prstGeom>
          <a:noFill/>
          <a:ln/>
        </p:spPr>
        <p:txBody>
          <a:bodyPr wrap="square" lIns="0" tIns="0" rIns="0" bIns="0" rtlCol="0" anchor="t"/>
          <a:lstStyle/>
          <a:p>
            <a:pPr algn="l">
              <a:lnSpc>
                <a:spcPts val="1050"/>
              </a:lnSpc>
              <a:spcAft>
                <a:spcPts val="450"/>
              </a:spcAft>
            </a:pPr>
            <a:r>
              <a:rPr lang="en-US" sz="900" b="0" i="0" dirty="0">
                <a:solidFill>
                  <a:srgbClr val="C7CFD6"/>
                </a:solidFill>
                <a:latin typeface="Ubuntu Regular" pitchFamily="34" charset="0"/>
                <a:ea typeface="Ubuntu Regular" pitchFamily="34" charset="-122"/>
                <a:cs typeface="Ubuntu Regular" pitchFamily="34" charset="-120"/>
              </a:rPr>
              <a:t>POP</a:t>
            </a:r>
            <a:endParaRPr lang="en-US" sz="900" dirty="0"/>
          </a:p>
        </p:txBody>
      </p:sp>
      <p:sp>
        <p:nvSpPr>
          <p:cNvPr id="10" name="Object9"/>
          <p:cNvSpPr/>
          <p:nvPr/>
        </p:nvSpPr>
        <p:spPr>
          <a:xfrm>
            <a:off x="13087350" y="5286375"/>
            <a:ext cx="247650" cy="133350"/>
          </a:xfrm>
          <a:prstGeom prst="rect">
            <a:avLst/>
          </a:prstGeom>
          <a:noFill/>
          <a:ln/>
        </p:spPr>
        <p:txBody>
          <a:bodyPr wrap="square" lIns="0" tIns="0" rIns="0" bIns="0" rtlCol="0" anchor="t"/>
          <a:lstStyle/>
          <a:p>
            <a:pPr algn="l">
              <a:lnSpc>
                <a:spcPts val="1050"/>
              </a:lnSpc>
              <a:spcAft>
                <a:spcPts val="450"/>
              </a:spcAft>
            </a:pPr>
            <a:r>
              <a:rPr lang="en-US" sz="900" b="0" i="0" dirty="0">
                <a:solidFill>
                  <a:srgbClr val="C7CFD6"/>
                </a:solidFill>
                <a:latin typeface="Ubuntu Regular" pitchFamily="34" charset="0"/>
                <a:ea typeface="Ubuntu Regular" pitchFamily="34" charset="-122"/>
                <a:cs typeface="Ubuntu Regular" pitchFamily="34" charset="-120"/>
              </a:rPr>
              <a:t>GLU</a:t>
            </a:r>
            <a:endParaRPr lang="en-US" sz="900" dirty="0"/>
          </a:p>
        </p:txBody>
      </p:sp>
      <p:sp>
        <p:nvSpPr>
          <p:cNvPr id="11" name="Object10"/>
          <p:cNvSpPr/>
          <p:nvPr/>
        </p:nvSpPr>
        <p:spPr>
          <a:xfrm>
            <a:off x="13830300" y="5286375"/>
            <a:ext cx="238125" cy="133350"/>
          </a:xfrm>
          <a:prstGeom prst="rect">
            <a:avLst/>
          </a:prstGeom>
          <a:noFill/>
          <a:ln/>
        </p:spPr>
        <p:txBody>
          <a:bodyPr wrap="square" lIns="0" tIns="0" rIns="0" bIns="0" rtlCol="0" anchor="t"/>
          <a:lstStyle/>
          <a:p>
            <a:pPr algn="l">
              <a:lnSpc>
                <a:spcPts val="1050"/>
              </a:lnSpc>
            </a:pPr>
            <a:r>
              <a:rPr lang="en-US" sz="900" b="0" i="0" dirty="0">
                <a:solidFill>
                  <a:srgbClr val="2C2D30"/>
                </a:solidFill>
                <a:latin typeface="Ubuntu Medium" pitchFamily="34" charset="0"/>
                <a:ea typeface="Ubuntu Medium" pitchFamily="34" charset="-122"/>
                <a:cs typeface="Ubuntu Medium" pitchFamily="34" charset="-120"/>
              </a:rPr>
              <a:t>SER</a:t>
            </a:r>
            <a:endParaRPr lang="en-US" sz="900" dirty="0"/>
          </a:p>
        </p:txBody>
      </p:sp>
      <p:sp>
        <p:nvSpPr>
          <p:cNvPr id="12" name="Object11"/>
          <p:cNvSpPr/>
          <p:nvPr/>
        </p:nvSpPr>
        <p:spPr>
          <a:xfrm>
            <a:off x="14563725" y="5286375"/>
            <a:ext cx="276225" cy="133350"/>
          </a:xfrm>
          <a:prstGeom prst="rect">
            <a:avLst/>
          </a:prstGeom>
          <a:noFill/>
          <a:ln/>
        </p:spPr>
        <p:txBody>
          <a:bodyPr wrap="square" lIns="0" tIns="0" rIns="0" bIns="0" rtlCol="0" anchor="t"/>
          <a:lstStyle/>
          <a:p>
            <a:pPr algn="l">
              <a:lnSpc>
                <a:spcPts val="1050"/>
              </a:lnSpc>
            </a:pPr>
            <a:r>
              <a:rPr lang="en-US" sz="900" b="0" i="0" dirty="0">
                <a:solidFill>
                  <a:srgbClr val="2C2D30"/>
                </a:solidFill>
                <a:latin typeface="Ubuntu Medium" pitchFamily="34" charset="0"/>
                <a:ea typeface="Ubuntu Medium" pitchFamily="34" charset="-122"/>
                <a:cs typeface="Ubuntu Medium" pitchFamily="34" charset="-120"/>
              </a:rPr>
              <a:t>DOP</a:t>
            </a:r>
            <a:endParaRPr lang="en-US" sz="900" dirty="0"/>
          </a:p>
        </p:txBody>
      </p:sp>
      <p:sp>
        <p:nvSpPr>
          <p:cNvPr id="13" name="Object12"/>
          <p:cNvSpPr/>
          <p:nvPr/>
        </p:nvSpPr>
        <p:spPr>
          <a:xfrm>
            <a:off x="15335250" y="5286375"/>
            <a:ext cx="266700" cy="133350"/>
          </a:xfrm>
          <a:prstGeom prst="rect">
            <a:avLst/>
          </a:prstGeom>
          <a:noFill/>
          <a:ln/>
        </p:spPr>
        <p:txBody>
          <a:bodyPr wrap="square" lIns="0" tIns="0" rIns="0" bIns="0" rtlCol="0" anchor="t"/>
          <a:lstStyle/>
          <a:p>
            <a:pPr algn="l">
              <a:lnSpc>
                <a:spcPts val="1050"/>
              </a:lnSpc>
              <a:spcAft>
                <a:spcPts val="450"/>
              </a:spcAft>
            </a:pPr>
            <a:r>
              <a:rPr lang="en-US" sz="900" b="0" i="0" dirty="0">
                <a:solidFill>
                  <a:srgbClr val="C7CFD6"/>
                </a:solidFill>
                <a:latin typeface="Ubuntu Regular" pitchFamily="34" charset="0"/>
                <a:ea typeface="Ubuntu Regular" pitchFamily="34" charset="-122"/>
                <a:cs typeface="Ubuntu Regular" pitchFamily="34" charset="-120"/>
              </a:rPr>
              <a:t>TON</a:t>
            </a:r>
            <a:endParaRPr lang="en-US" sz="900" dirty="0"/>
          </a:p>
        </p:txBody>
      </p:sp>
      <p:sp>
        <p:nvSpPr>
          <p:cNvPr id="14" name="Object13"/>
          <p:cNvSpPr/>
          <p:nvPr/>
        </p:nvSpPr>
        <p:spPr>
          <a:xfrm>
            <a:off x="11325225" y="5591175"/>
            <a:ext cx="22860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100</a:t>
            </a:r>
            <a:endParaRPr lang="en-US" sz="900" dirty="0"/>
          </a:p>
        </p:txBody>
      </p:sp>
      <p:sp>
        <p:nvSpPr>
          <p:cNvPr id="15" name="Object14"/>
          <p:cNvSpPr/>
          <p:nvPr/>
        </p:nvSpPr>
        <p:spPr>
          <a:xfrm>
            <a:off x="11325225" y="5886450"/>
            <a:ext cx="161925"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75</a:t>
            </a:r>
            <a:endParaRPr lang="en-US" sz="900" dirty="0"/>
          </a:p>
        </p:txBody>
      </p:sp>
      <p:sp>
        <p:nvSpPr>
          <p:cNvPr id="16" name="Object15"/>
          <p:cNvSpPr/>
          <p:nvPr/>
        </p:nvSpPr>
        <p:spPr>
          <a:xfrm>
            <a:off x="11325225" y="6181725"/>
            <a:ext cx="161925"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50</a:t>
            </a:r>
            <a:endParaRPr lang="en-US" sz="900" dirty="0"/>
          </a:p>
        </p:txBody>
      </p:sp>
      <p:sp>
        <p:nvSpPr>
          <p:cNvPr id="17" name="Object16"/>
          <p:cNvSpPr/>
          <p:nvPr/>
        </p:nvSpPr>
        <p:spPr>
          <a:xfrm>
            <a:off x="11325225" y="6477000"/>
            <a:ext cx="161925"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25</a:t>
            </a:r>
            <a:endParaRPr lang="en-US" sz="900" dirty="0"/>
          </a:p>
        </p:txBody>
      </p:sp>
      <p:sp>
        <p:nvSpPr>
          <p:cNvPr id="18" name="Object17"/>
          <p:cNvSpPr/>
          <p:nvPr/>
        </p:nvSpPr>
        <p:spPr>
          <a:xfrm>
            <a:off x="11325225" y="6772275"/>
            <a:ext cx="952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0</a:t>
            </a:r>
            <a:endParaRPr lang="en-US" sz="900" dirty="0"/>
          </a:p>
        </p:txBody>
      </p:sp>
      <p:sp>
        <p:nvSpPr>
          <p:cNvPr id="19" name="Object18"/>
          <p:cNvSpPr/>
          <p:nvPr/>
        </p:nvSpPr>
        <p:spPr>
          <a:xfrm>
            <a:off x="11325225" y="7067550"/>
            <a:ext cx="95250" cy="133350"/>
          </a:xfrm>
          <a:prstGeom prst="rect">
            <a:avLst/>
          </a:prstGeom>
          <a:noFill/>
          <a:ln/>
        </p:spPr>
        <p:txBody>
          <a:bodyPr wrap="square" lIns="0" tIns="0" rIns="0" bIns="0" rtlCol="0" anchor="ctr"/>
          <a:lstStyle/>
          <a:p>
            <a:pPr algn="l"/>
            <a:endParaRPr lang="en-US" dirty="0"/>
          </a:p>
        </p:txBody>
      </p:sp>
      <p:sp>
        <p:nvSpPr>
          <p:cNvPr id="20" name="Object19"/>
          <p:cNvSpPr/>
          <p:nvPr/>
        </p:nvSpPr>
        <p:spPr>
          <a:xfrm>
            <a:off x="115909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12:00</a:t>
            </a:r>
            <a:endParaRPr lang="en-US" sz="900" dirty="0"/>
          </a:p>
        </p:txBody>
      </p:sp>
      <p:sp>
        <p:nvSpPr>
          <p:cNvPr id="21" name="Object20"/>
          <p:cNvSpPr/>
          <p:nvPr/>
        </p:nvSpPr>
        <p:spPr>
          <a:xfrm>
            <a:off x="120671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12:05</a:t>
            </a:r>
            <a:endParaRPr lang="en-US" sz="900" dirty="0"/>
          </a:p>
        </p:txBody>
      </p:sp>
      <p:sp>
        <p:nvSpPr>
          <p:cNvPr id="22" name="Object21"/>
          <p:cNvSpPr/>
          <p:nvPr/>
        </p:nvSpPr>
        <p:spPr>
          <a:xfrm>
            <a:off x="125434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12:10</a:t>
            </a:r>
            <a:endParaRPr lang="en-US" sz="900" dirty="0"/>
          </a:p>
        </p:txBody>
      </p:sp>
      <p:sp>
        <p:nvSpPr>
          <p:cNvPr id="23" name="Object22"/>
          <p:cNvSpPr/>
          <p:nvPr/>
        </p:nvSpPr>
        <p:spPr>
          <a:xfrm>
            <a:off x="130196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12:15</a:t>
            </a:r>
            <a:endParaRPr lang="en-US" sz="900" dirty="0"/>
          </a:p>
        </p:txBody>
      </p:sp>
      <p:sp>
        <p:nvSpPr>
          <p:cNvPr id="24" name="Object23"/>
          <p:cNvSpPr/>
          <p:nvPr/>
        </p:nvSpPr>
        <p:spPr>
          <a:xfrm>
            <a:off x="134959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12:20</a:t>
            </a:r>
            <a:endParaRPr lang="en-US" sz="900" dirty="0"/>
          </a:p>
        </p:txBody>
      </p:sp>
      <p:sp>
        <p:nvSpPr>
          <p:cNvPr id="25" name="Object24"/>
          <p:cNvSpPr/>
          <p:nvPr/>
        </p:nvSpPr>
        <p:spPr>
          <a:xfrm>
            <a:off x="139721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12:25</a:t>
            </a:r>
            <a:endParaRPr lang="en-US" sz="900" dirty="0"/>
          </a:p>
        </p:txBody>
      </p:sp>
      <p:sp>
        <p:nvSpPr>
          <p:cNvPr id="26" name="Object25"/>
          <p:cNvSpPr/>
          <p:nvPr/>
        </p:nvSpPr>
        <p:spPr>
          <a:xfrm>
            <a:off x="144484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12:30</a:t>
            </a:r>
            <a:endParaRPr lang="en-US" sz="900" dirty="0"/>
          </a:p>
        </p:txBody>
      </p:sp>
      <p:sp>
        <p:nvSpPr>
          <p:cNvPr id="27" name="Object26"/>
          <p:cNvSpPr/>
          <p:nvPr/>
        </p:nvSpPr>
        <p:spPr>
          <a:xfrm>
            <a:off x="149246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12:35</a:t>
            </a:r>
            <a:endParaRPr lang="en-US" sz="900" dirty="0"/>
          </a:p>
        </p:txBody>
      </p:sp>
      <p:sp>
        <p:nvSpPr>
          <p:cNvPr id="28" name="Object27"/>
          <p:cNvSpPr/>
          <p:nvPr/>
        </p:nvSpPr>
        <p:spPr>
          <a:xfrm>
            <a:off x="154009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12:40</a:t>
            </a:r>
            <a:endParaRPr lang="en-US" sz="900" dirty="0"/>
          </a:p>
        </p:txBody>
      </p:sp>
      <p:sp>
        <p:nvSpPr>
          <p:cNvPr id="29" name="Object28"/>
          <p:cNvSpPr/>
          <p:nvPr/>
        </p:nvSpPr>
        <p:spPr>
          <a:xfrm>
            <a:off x="158771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12:45</a:t>
            </a:r>
            <a:endParaRPr lang="en-US" sz="900" dirty="0"/>
          </a:p>
        </p:txBody>
      </p:sp>
      <p:sp>
        <p:nvSpPr>
          <p:cNvPr id="30" name="Object29"/>
          <p:cNvSpPr/>
          <p:nvPr/>
        </p:nvSpPr>
        <p:spPr>
          <a:xfrm>
            <a:off x="163534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12:50</a:t>
            </a:r>
            <a:endParaRPr lang="en-US" sz="900" dirty="0"/>
          </a:p>
        </p:txBody>
      </p:sp>
      <p:sp>
        <p:nvSpPr>
          <p:cNvPr id="31" name="Object30"/>
          <p:cNvSpPr/>
          <p:nvPr/>
        </p:nvSpPr>
        <p:spPr>
          <a:xfrm>
            <a:off x="168296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12:55</a:t>
            </a:r>
            <a:endParaRPr lang="en-US" sz="900" dirty="0"/>
          </a:p>
        </p:txBody>
      </p:sp>
      <p:sp>
        <p:nvSpPr>
          <p:cNvPr id="32" name="Object31"/>
          <p:cNvSpPr/>
          <p:nvPr/>
        </p:nvSpPr>
        <p:spPr>
          <a:xfrm>
            <a:off x="173059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13:00</a:t>
            </a:r>
            <a:endParaRPr lang="en-US" sz="900" dirty="0"/>
          </a:p>
        </p:txBody>
      </p:sp>
      <p:sp>
        <p:nvSpPr>
          <p:cNvPr id="33" name="Object32"/>
          <p:cNvSpPr/>
          <p:nvPr/>
        </p:nvSpPr>
        <p:spPr>
          <a:xfrm>
            <a:off x="1778217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13:05</a:t>
            </a:r>
            <a:endParaRPr lang="en-US" sz="900" dirty="0"/>
          </a:p>
        </p:txBody>
      </p:sp>
      <p:sp>
        <p:nvSpPr>
          <p:cNvPr id="34" name="Object33"/>
          <p:cNvSpPr/>
          <p:nvPr/>
        </p:nvSpPr>
        <p:spPr>
          <a:xfrm>
            <a:off x="18258420" y="6958013"/>
            <a:ext cx="323850" cy="133350"/>
          </a:xfrm>
          <a:prstGeom prst="rect">
            <a:avLst/>
          </a:prstGeom>
          <a:noFill/>
          <a:ln/>
        </p:spPr>
        <p:txBody>
          <a:bodyPr wrap="square" lIns="0" tIns="0" rIns="0" bIns="0" rtlCol="0" anchor="t"/>
          <a:lstStyle/>
          <a:p>
            <a:pPr algn="l">
              <a:lnSpc>
                <a:spcPts val="1050"/>
              </a:lnSpc>
            </a:pPr>
            <a:r>
              <a:rPr lang="en-US" sz="900" b="0" i="0" dirty="0">
                <a:solidFill>
                  <a:srgbClr val="C7CFD6"/>
                </a:solidFill>
                <a:latin typeface="Ubuntu Regular" pitchFamily="34" charset="0"/>
                <a:ea typeface="Ubuntu Regular" pitchFamily="34" charset="-122"/>
                <a:cs typeface="Ubuntu Regular" pitchFamily="34" charset="-120"/>
              </a:rPr>
              <a:t>13:10</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24875" y="2476500"/>
            <a:ext cx="9829800" cy="7239000"/>
          </a:xfrm>
          <a:prstGeom prst="rect">
            <a:avLst/>
          </a:prstGeom>
        </p:spPr>
      </p:pic>
      <p:sp>
        <p:nvSpPr>
          <p:cNvPr id="3" name="Object2"/>
          <p:cNvSpPr/>
          <p:nvPr/>
        </p:nvSpPr>
        <p:spPr>
          <a:xfrm>
            <a:off x="1343025" y="1333500"/>
            <a:ext cx="7210425" cy="92392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Cloud</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 solution</a:t>
            </a:r>
            <a:endParaRPr lang="en-US" sz="5850" dirty="0"/>
          </a:p>
        </p:txBody>
      </p:sp>
      <p:sp>
        <p:nvSpPr>
          <p:cNvPr id="4" name="Object3"/>
          <p:cNvSpPr/>
          <p:nvPr/>
        </p:nvSpPr>
        <p:spPr>
          <a:xfrm>
            <a:off x="1343025" y="2752725"/>
            <a:ext cx="11182350" cy="613410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Our platforms are leaders in the markets of the Russian Federation and the CIS in organizing and conducting competitions. The total number of registered users is over 300,000 users. Every month we hold more than 100 major tournaments in 20 game disciplines. The monthly prize pool is over $ 7000</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The main features of our platform:
Organization of tournaments
Organization of leagues
Ladder organization
Streaming organization
Organization of quick matches and duel
Automation of launching matches and getting results
Artificial intelligence as a tournament organizer
Product monetization</a:t>
            </a:r>
            <a:endParaRPr 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91575" y="1695450"/>
            <a:ext cx="9563100" cy="8372475"/>
          </a:xfrm>
          <a:prstGeom prst="rect">
            <a:avLst/>
          </a:prstGeom>
        </p:spPr>
      </p:pic>
      <p:sp>
        <p:nvSpPr>
          <p:cNvPr id="3" name="Object2"/>
          <p:cNvSpPr/>
          <p:nvPr/>
        </p:nvSpPr>
        <p:spPr>
          <a:xfrm>
            <a:off x="1343025" y="1333500"/>
            <a:ext cx="7210425" cy="7905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Offer</a:t>
            </a:r>
            <a:endParaRPr lang="en-US" sz="5850" dirty="0"/>
          </a:p>
        </p:txBody>
      </p:sp>
      <p:sp>
        <p:nvSpPr>
          <p:cNvPr id="4" name="Object3"/>
          <p:cNvSpPr/>
          <p:nvPr/>
        </p:nvSpPr>
        <p:spPr>
          <a:xfrm>
            <a:off x="1343025" y="3552825"/>
            <a:ext cx="6867525" cy="418147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1. Creation of a full-scale e-sports platform under the brand of your company. The platform will allow holding tournaments in different disciplines (games), in all popular formats and on major platforms (PC, Mobile)</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2. Organization of broadcasts in high quality on the product's own servers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3. We will provide development, technical support and promotion</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768757" y="1109039"/>
            <a:ext cx="7585918" cy="8180468"/>
          </a:xfrm>
          <a:prstGeom prst="rect">
            <a:avLst/>
          </a:prstGeom>
        </p:spPr>
      </p:pic>
      <p:sp>
        <p:nvSpPr>
          <p:cNvPr id="3" name="Object2"/>
          <p:cNvSpPr/>
          <p:nvPr/>
        </p:nvSpPr>
        <p:spPr>
          <a:xfrm>
            <a:off x="1343025" y="1333500"/>
            <a:ext cx="7210425"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Weekly</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Ladders</a:t>
            </a:r>
            <a:endParaRPr lang="en-US" sz="5850" dirty="0"/>
          </a:p>
        </p:txBody>
      </p:sp>
      <p:sp>
        <p:nvSpPr>
          <p:cNvPr id="4" name="Object3"/>
          <p:cNvSpPr/>
          <p:nvPr/>
        </p:nvSpPr>
        <p:spPr>
          <a:xfrm>
            <a:off x="1343025" y="4086225"/>
            <a:ext cx="8486775" cy="306705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Ladders are gaming arenas where anyone can test their strength in duels and on battlefields. For victories in games, players are awarded points, and at the end of the Ladder period, the most productive players will receive cash prizes and other gifts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We rotate several Ladders in different game disciplines every week. The total prize pool is $ 2,000 per month. Thousands of active users strive to win prizes in such championships</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306050" y="0"/>
            <a:ext cx="8048625" cy="10287000"/>
          </a:xfrm>
          <a:prstGeom prst="rect">
            <a:avLst/>
          </a:prstGeom>
        </p:spPr>
      </p:pic>
      <p:sp>
        <p:nvSpPr>
          <p:cNvPr id="3" name="Object2"/>
          <p:cNvSpPr/>
          <p:nvPr/>
        </p:nvSpPr>
        <p:spPr>
          <a:xfrm>
            <a:off x="1343025" y="1333500"/>
            <a:ext cx="4962525" cy="163830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About</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 </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esports</a:t>
            </a:r>
            <a:endParaRPr lang="en-US" sz="5850" dirty="0"/>
          </a:p>
        </p:txBody>
      </p:sp>
      <p:sp>
        <p:nvSpPr>
          <p:cNvPr id="4" name="Object3"/>
          <p:cNvSpPr/>
          <p:nvPr/>
        </p:nvSpPr>
        <p:spPr>
          <a:xfrm>
            <a:off x="1343025" y="3552825"/>
            <a:ext cx="8401050" cy="4581525"/>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Esports</a:t>
            </a: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is a team or individual competition based on video games</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In many countries it is recognized as an official sport. Currently, esports is the most dynamic and in-demand direction, and the demand for streaming and video content through mobile applications is also growing </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Modern esports projects involve the creation of a line of products based on the web (mobile Internet), mobile applications (iOS, Android). That will allow gamers to participate in e-sports events, conduct online broadcasts and watch game video content on any device</a:t>
            </a:r>
            <a:endParaRPr lang="en-US" sz="2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285875" y="7181850"/>
            <a:ext cx="8543925" cy="2533650"/>
          </a:xfrm>
          <a:prstGeom prst="rect">
            <a:avLst/>
          </a:prstGeom>
        </p:spPr>
      </p:pic>
      <p:pic>
        <p:nvPicPr>
          <p:cNvPr id="3" name="Object 2" descr="preencoded.png"/>
          <p:cNvPicPr>
            <a:picLocks noChangeAspect="1"/>
          </p:cNvPicPr>
          <p:nvPr/>
        </p:nvPicPr>
        <p:blipFill>
          <a:blip r:embed="rId4"/>
          <a:srcRect/>
          <a:stretch/>
        </p:blipFill>
        <p:spPr>
          <a:xfrm>
            <a:off x="10768757" y="1585289"/>
            <a:ext cx="7585918" cy="8180459"/>
          </a:xfrm>
          <a:prstGeom prst="rect">
            <a:avLst/>
          </a:prstGeom>
        </p:spPr>
      </p:pic>
      <p:sp>
        <p:nvSpPr>
          <p:cNvPr id="4" name="Object3"/>
          <p:cNvSpPr/>
          <p:nvPr/>
        </p:nvSpPr>
        <p:spPr>
          <a:xfrm>
            <a:off x="1343025" y="1333500"/>
            <a:ext cx="7210425"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Daily </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Tournaments</a:t>
            </a:r>
            <a:endParaRPr lang="en-US" sz="5850" dirty="0"/>
          </a:p>
        </p:txBody>
      </p:sp>
      <p:sp>
        <p:nvSpPr>
          <p:cNvPr id="5" name="Object4"/>
          <p:cNvSpPr/>
          <p:nvPr/>
        </p:nvSpPr>
        <p:spPr>
          <a:xfrm>
            <a:off x="1343025" y="3552825"/>
            <a:ext cx="8439150" cy="318135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Our platform allows to conduct several parallel tournaments per day. The system uses all types of game nets, keeps track of the ratings of the players, which allows you to create separate leader boards for each game discipline</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We are able to host both one-time tournaments and tournaments with qualifying matches for larger events!</a:t>
            </a:r>
            <a:endParaRPr lang="en-US" sz="2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768757" y="1109030"/>
            <a:ext cx="4019885" cy="8180468"/>
          </a:xfrm>
          <a:prstGeom prst="rect">
            <a:avLst/>
          </a:prstGeom>
        </p:spPr>
      </p:pic>
      <p:pic>
        <p:nvPicPr>
          <p:cNvPr id="3" name="Object 2" descr="preencoded.png"/>
          <p:cNvPicPr>
            <a:picLocks noChangeAspect="1"/>
          </p:cNvPicPr>
          <p:nvPr/>
        </p:nvPicPr>
        <p:blipFill>
          <a:blip r:embed="rId4"/>
          <a:srcRect/>
          <a:stretch/>
        </p:blipFill>
        <p:spPr>
          <a:xfrm>
            <a:off x="14816882" y="1128080"/>
            <a:ext cx="3537793" cy="8132843"/>
          </a:xfrm>
          <a:prstGeom prst="rect">
            <a:avLst/>
          </a:prstGeom>
        </p:spPr>
      </p:pic>
      <p:sp>
        <p:nvSpPr>
          <p:cNvPr id="4" name="Object3"/>
          <p:cNvSpPr/>
          <p:nvPr/>
        </p:nvSpPr>
        <p:spPr>
          <a:xfrm>
            <a:off x="1343025" y="1333500"/>
            <a:ext cx="7210425"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Duels and</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Quick matches</a:t>
            </a:r>
            <a:endParaRPr lang="en-US" sz="5850" dirty="0"/>
          </a:p>
        </p:txBody>
      </p:sp>
      <p:sp>
        <p:nvSpPr>
          <p:cNvPr id="5" name="Object4"/>
          <p:cNvSpPr/>
          <p:nvPr/>
        </p:nvSpPr>
        <p:spPr>
          <a:xfrm>
            <a:off x="1343025" y="3552825"/>
            <a:ext cx="8439150" cy="318135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The principle of this system is very simple: players choose a game and find opponents through the search system. The player's task is to score maximum points on the first try</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The winner takes the prize, and the loser can try again with a different opponent. Tournaments of this mode are held for top games with a cybersport theme and for other games with a large number of users</a:t>
            </a:r>
            <a:endParaRPr lang="en-US" sz="2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877675" y="0"/>
            <a:ext cx="6477000" cy="10287000"/>
          </a:xfrm>
          <a:prstGeom prst="rect">
            <a:avLst/>
          </a:prstGeom>
        </p:spPr>
      </p:pic>
      <p:pic>
        <p:nvPicPr>
          <p:cNvPr id="3" name="Object 2" descr="preencoded.png"/>
          <p:cNvPicPr>
            <a:picLocks noChangeAspect="1"/>
          </p:cNvPicPr>
          <p:nvPr/>
        </p:nvPicPr>
        <p:blipFill>
          <a:blip r:embed="rId4"/>
          <a:srcRect/>
          <a:stretch/>
        </p:blipFill>
        <p:spPr>
          <a:xfrm>
            <a:off x="11068050" y="6048375"/>
            <a:ext cx="6457950" cy="3038475"/>
          </a:xfrm>
          <a:prstGeom prst="rect">
            <a:avLst/>
          </a:prstGeom>
        </p:spPr>
      </p:pic>
      <p:sp>
        <p:nvSpPr>
          <p:cNvPr id="4" name="Object3"/>
          <p:cNvSpPr/>
          <p:nvPr/>
        </p:nvSpPr>
        <p:spPr>
          <a:xfrm>
            <a:off x="1343025" y="1333500"/>
            <a:ext cx="8382000"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Live </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broadcasts</a:t>
            </a:r>
            <a:endParaRPr lang="en-US" sz="5850" dirty="0"/>
          </a:p>
        </p:txBody>
      </p:sp>
      <p:sp>
        <p:nvSpPr>
          <p:cNvPr id="5" name="Object4"/>
          <p:cNvSpPr/>
          <p:nvPr/>
        </p:nvSpPr>
        <p:spPr>
          <a:xfrm>
            <a:off x="1343025" y="2943225"/>
            <a:ext cx="8991600" cy="646747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The platform enables users to make live broadcasts. The system runs on a stack of our video encoding technologies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We can compete  with such market giants as YouTube or Twitch The platform allows you to record broadcasts of games, IRL events.
The user can record and download high quality files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platform has a service for creating a user's own channel for broadcasting, with the functionality of personal chats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Video Production of our own tournaments is created in our live broadcast studios</a:t>
            </a:r>
            <a:endParaRPr lang="en-US" sz="21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4">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949732" y="1109030"/>
            <a:ext cx="7404943" cy="8180468"/>
          </a:xfrm>
          <a:prstGeom prst="rect">
            <a:avLst/>
          </a:prstGeom>
        </p:spPr>
      </p:pic>
      <p:sp>
        <p:nvSpPr>
          <p:cNvPr id="3" name="Object2"/>
          <p:cNvSpPr/>
          <p:nvPr/>
        </p:nvSpPr>
        <p:spPr>
          <a:xfrm>
            <a:off x="1343025" y="1333500"/>
            <a:ext cx="8382000"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Custom</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Tournaments</a:t>
            </a:r>
            <a:endParaRPr lang="en-US" sz="5850" dirty="0"/>
          </a:p>
        </p:txBody>
      </p:sp>
      <p:sp>
        <p:nvSpPr>
          <p:cNvPr id="4" name="Object3"/>
          <p:cNvSpPr/>
          <p:nvPr/>
        </p:nvSpPr>
        <p:spPr>
          <a:xfrm>
            <a:off x="1343025" y="3467100"/>
            <a:ext cx="8991600" cy="53816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We enable the user to conduct their own tournaments or competitions of any difficulty level on our platform</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This function is interesting for game bloggers, companies </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(for tournaments between employees), and other communities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For this, the Control Panel has been implemented. Participants do not have to worry about the payment of cash prizes, the portal guarantees payments and ensures the storage of the prize pool of custom tournaments</a:t>
            </a:r>
            <a:endParaRPr lang="en-US" sz="2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5">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0768757" y="1109030"/>
            <a:ext cx="4019885" cy="8180468"/>
          </a:xfrm>
          <a:prstGeom prst="rect">
            <a:avLst/>
          </a:prstGeom>
        </p:spPr>
      </p:pic>
      <p:pic>
        <p:nvPicPr>
          <p:cNvPr id="3" name="Object 2" descr="preencoded.png"/>
          <p:cNvPicPr>
            <a:picLocks noChangeAspect="1"/>
          </p:cNvPicPr>
          <p:nvPr/>
        </p:nvPicPr>
        <p:blipFill>
          <a:blip r:embed="rId4"/>
          <a:srcRect/>
          <a:stretch/>
        </p:blipFill>
        <p:spPr>
          <a:xfrm>
            <a:off x="14893082" y="1128080"/>
            <a:ext cx="3461593" cy="8132843"/>
          </a:xfrm>
          <a:prstGeom prst="rect">
            <a:avLst/>
          </a:prstGeom>
        </p:spPr>
      </p:pic>
      <p:sp>
        <p:nvSpPr>
          <p:cNvPr id="4" name="Object3"/>
          <p:cNvSpPr/>
          <p:nvPr/>
        </p:nvSpPr>
        <p:spPr>
          <a:xfrm>
            <a:off x="1343025" y="1333500"/>
            <a:ext cx="8382000" cy="85725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Shop</a:t>
            </a:r>
            <a:endParaRPr lang="en-US" sz="5850" dirty="0"/>
          </a:p>
        </p:txBody>
      </p:sp>
      <p:sp>
        <p:nvSpPr>
          <p:cNvPr id="5" name="Object4"/>
          <p:cNvSpPr/>
          <p:nvPr/>
        </p:nvSpPr>
        <p:spPr>
          <a:xfrm>
            <a:off x="1343025" y="3467100"/>
            <a:ext cx="8096250" cy="22955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We are ready to offer you a complete solution for organizing an e-sports online store for your Brand</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Store products: electronic goods of a gaming theme, in-game currencies, assets, and exclusive offers from developers of top games, branded merchandise of the company and platform</a:t>
            </a:r>
            <a:endParaRPr lang="en-US" sz="2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6">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6334125" y="2800350"/>
            <a:ext cx="12020550" cy="5676900"/>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744950" y="3171825"/>
            <a:ext cx="733425" cy="47625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2163425" y="3171825"/>
            <a:ext cx="733425" cy="4762500"/>
          </a:xfrm>
          <a:prstGeom prst="rect">
            <a:avLst/>
          </a:prstGeom>
        </p:spPr>
      </p:pic>
      <p:pic>
        <p:nvPicPr>
          <p:cNvPr id="5" name="Object 4" descr="preencoded.png"/>
          <p:cNvPicPr>
            <a:picLocks noChangeAspect="1"/>
          </p:cNvPicPr>
          <p:nvPr/>
        </p:nvPicPr>
        <p:blipFill>
          <a:blip r:embed="rId8"/>
          <a:srcRect/>
          <a:stretch/>
        </p:blipFill>
        <p:spPr>
          <a:xfrm>
            <a:off x="12801600" y="723900"/>
            <a:ext cx="4057650" cy="8610600"/>
          </a:xfrm>
          <a:prstGeom prst="rect">
            <a:avLst/>
          </a:prstGeom>
        </p:spPr>
      </p:pic>
      <p:pic>
        <p:nvPicPr>
          <p:cNvPr id="6" name="Object 5" descr="preencoded.png"/>
          <p:cNvPicPr>
            <a:picLocks noChangeAspect="1"/>
          </p:cNvPicPr>
          <p:nvPr/>
        </p:nvPicPr>
        <p:blipFill>
          <a:blip r:embed="rId9"/>
          <a:srcRect/>
          <a:stretch/>
        </p:blipFill>
        <p:spPr>
          <a:xfrm>
            <a:off x="1152525" y="3619500"/>
            <a:ext cx="7200900" cy="5715000"/>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81150" y="1000125"/>
            <a:ext cx="4086225" cy="361950"/>
          </a:xfrm>
          <a:prstGeom prst="rect">
            <a:avLst/>
          </a:prstGeom>
        </p:spPr>
      </p:pic>
      <p:pic>
        <p:nvPicPr>
          <p:cNvPr id="8" name="Object 7" descr="preencoded.png"/>
          <p:cNvPicPr>
            <a:picLocks noChangeAspect="1"/>
          </p:cNvPicPr>
          <p:nvPr/>
        </p:nvPicPr>
        <p:blipFill>
          <a:blip r:embed="rId12"/>
          <a:srcRect/>
          <a:stretch/>
        </p:blipFill>
        <p:spPr>
          <a:xfrm>
            <a:off x="6362700" y="4362450"/>
            <a:ext cx="876300" cy="876300"/>
          </a:xfrm>
          <a:prstGeom prst="rect">
            <a:avLst/>
          </a:prstGeom>
        </p:spPr>
      </p:pic>
      <p:sp>
        <p:nvSpPr>
          <p:cNvPr id="9" name="Object8"/>
          <p:cNvSpPr/>
          <p:nvPr/>
        </p:nvSpPr>
        <p:spPr>
          <a:xfrm>
            <a:off x="2219325" y="1000125"/>
            <a:ext cx="3476625" cy="361950"/>
          </a:xfrm>
          <a:prstGeom prst="rect">
            <a:avLst/>
          </a:prstGeom>
          <a:noFill/>
          <a:ln/>
        </p:spPr>
        <p:txBody>
          <a:bodyPr wrap="square" lIns="0" tIns="0" rIns="0" bIns="0" rtlCol="0" anchor="t"/>
          <a:lstStyle/>
          <a:p>
            <a:pPr algn="l">
              <a:lnSpc>
                <a:spcPts val="2850"/>
              </a:lnSpc>
            </a:pPr>
            <a:r>
              <a:rPr lang="en-US" sz="2100" b="1" i="0" kern="0" spc="-75" dirty="0">
                <a:solidFill>
                  <a:srgbClr val="017BFF"/>
                </a:solidFill>
                <a:latin typeface="Manrope Bold" pitchFamily="34" charset="0"/>
                <a:ea typeface="Manrope Bold" pitchFamily="34" charset="-122"/>
                <a:cs typeface="Manrope Bold" pitchFamily="34" charset="-120"/>
              </a:rPr>
              <a:t>01 </a:t>
            </a:r>
            <a:r>
              <a:rPr lang="en-US" sz="2100" b="1" i="0" kern="0" spc="-75" dirty="0">
                <a:solidFill>
                  <a:srgbClr val="101012"/>
                </a:solidFill>
                <a:latin typeface="Manrope Bold" pitchFamily="34" charset="0"/>
                <a:ea typeface="Manrope Bold" pitchFamily="34" charset="-122"/>
                <a:cs typeface="Manrope Bold" pitchFamily="34" charset="-120"/>
              </a:rPr>
              <a:t>Functional development</a:t>
            </a:r>
            <a:endParaRPr lang="en-US" sz="2100" dirty="0"/>
          </a:p>
        </p:txBody>
      </p:sp>
      <p:sp>
        <p:nvSpPr>
          <p:cNvPr id="10" name="Object9"/>
          <p:cNvSpPr/>
          <p:nvPr/>
        </p:nvSpPr>
        <p:spPr>
          <a:xfrm>
            <a:off x="1581150" y="1600200"/>
            <a:ext cx="625792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Option - Web Games</a:t>
            </a:r>
            <a:endParaRPr lang="en-US" sz="5400" dirty="0"/>
          </a:p>
        </p:txBody>
      </p:sp>
      <p:sp>
        <p:nvSpPr>
          <p:cNvPr id="11" name="Object10"/>
          <p:cNvSpPr/>
          <p:nvPr/>
        </p:nvSpPr>
        <p:spPr>
          <a:xfrm>
            <a:off x="2219325" y="4705350"/>
            <a:ext cx="2533650" cy="485775"/>
          </a:xfrm>
          <a:prstGeom prst="rect">
            <a:avLst/>
          </a:prstGeom>
          <a:noFill/>
          <a:ln/>
        </p:spPr>
        <p:txBody>
          <a:bodyPr wrap="square" lIns="0" tIns="0" rIns="0" bIns="0" rtlCol="0" anchor="t"/>
          <a:lstStyle/>
          <a:p>
            <a:pPr algn="l">
              <a:lnSpc>
                <a:spcPts val="3150"/>
              </a:lnSpc>
            </a:pPr>
            <a:r>
              <a:rPr lang="en-US" sz="2700" b="1" i="0" kern="0" spc="-75" dirty="0">
                <a:solidFill>
                  <a:srgbClr val="29272E"/>
                </a:solidFill>
                <a:latin typeface="Tele2 TextSans SHORT Bold" pitchFamily="34" charset="0"/>
                <a:ea typeface="Tele2 TextSans SHORT Bold" pitchFamily="34" charset="-122"/>
                <a:cs typeface="Tele2 TextSans SHORT Bold" pitchFamily="34" charset="-120"/>
              </a:rPr>
              <a:t>Project objective</a:t>
            </a:r>
            <a:endParaRPr lang="en-US" sz="2700" dirty="0"/>
          </a:p>
        </p:txBody>
      </p:sp>
      <p:sp>
        <p:nvSpPr>
          <p:cNvPr id="12" name="Object11"/>
          <p:cNvSpPr/>
          <p:nvPr/>
        </p:nvSpPr>
        <p:spPr>
          <a:xfrm>
            <a:off x="2219325" y="5638800"/>
            <a:ext cx="5010150" cy="2438400"/>
          </a:xfrm>
          <a:prstGeom prst="rect">
            <a:avLst/>
          </a:prstGeom>
          <a:noFill/>
          <a:ln/>
        </p:spPr>
        <p:txBody>
          <a:bodyPr wrap="square" lIns="0" tIns="0" rIns="0" bIns="0" rtlCol="0" anchor="t"/>
          <a:lstStyle/>
          <a:p>
            <a:pPr algn="l">
              <a:lnSpc>
                <a:spcPts val="1875"/>
              </a:lnSpc>
            </a:pP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Provide players with an extensive database of WEB games powered by Open Source</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The main service will be the competition system built into every game from the catalog. Users will be able to perform a quick search for opponents and play quick games where the main task will be to score points</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The winner with the most points will claim the prize</a:t>
            </a:r>
            <a:endParaRPr lang="en-US" sz="16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7">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6334125" y="2800350"/>
            <a:ext cx="12020550" cy="5676900"/>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744950" y="3171825"/>
            <a:ext cx="733425" cy="47625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2163425" y="3171825"/>
            <a:ext cx="733425" cy="4762500"/>
          </a:xfrm>
          <a:prstGeom prst="rect">
            <a:avLst/>
          </a:prstGeom>
        </p:spPr>
      </p:pic>
      <p:pic>
        <p:nvPicPr>
          <p:cNvPr id="5" name="Object 4" descr="preencoded.png"/>
          <p:cNvPicPr>
            <a:picLocks noChangeAspect="1"/>
          </p:cNvPicPr>
          <p:nvPr/>
        </p:nvPicPr>
        <p:blipFill>
          <a:blip r:embed="rId8"/>
          <a:srcRect/>
          <a:stretch/>
        </p:blipFill>
        <p:spPr>
          <a:xfrm>
            <a:off x="12801600" y="723900"/>
            <a:ext cx="4057650" cy="8610600"/>
          </a:xfrm>
          <a:prstGeom prst="rect">
            <a:avLst/>
          </a:prstGeom>
        </p:spPr>
      </p:pic>
      <p:pic>
        <p:nvPicPr>
          <p:cNvPr id="6" name="Object 5" descr="preencoded.png"/>
          <p:cNvPicPr>
            <a:picLocks noChangeAspect="1"/>
          </p:cNvPicPr>
          <p:nvPr/>
        </p:nvPicPr>
        <p:blipFill>
          <a:blip r:embed="rId9"/>
          <a:srcRect/>
          <a:stretch/>
        </p:blipFill>
        <p:spPr>
          <a:xfrm>
            <a:off x="1152525" y="3619500"/>
            <a:ext cx="7200900" cy="5657850"/>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81150" y="1000125"/>
            <a:ext cx="4133850" cy="361950"/>
          </a:xfrm>
          <a:prstGeom prst="rect">
            <a:avLst/>
          </a:prstGeom>
        </p:spPr>
      </p:pic>
      <p:pic>
        <p:nvPicPr>
          <p:cNvPr id="8" name="Object 7" descr="preencoded.png"/>
          <p:cNvPicPr>
            <a:picLocks noChangeAspect="1"/>
          </p:cNvPicPr>
          <p:nvPr/>
        </p:nvPicPr>
        <p:blipFill>
          <a:blip r:embed="rId12"/>
          <a:srcRect/>
          <a:stretch/>
        </p:blipFill>
        <p:spPr>
          <a:xfrm>
            <a:off x="6362700" y="4362450"/>
            <a:ext cx="876300" cy="876300"/>
          </a:xfrm>
          <a:prstGeom prst="rect">
            <a:avLst/>
          </a:prstGeom>
        </p:spPr>
      </p:pic>
      <p:sp>
        <p:nvSpPr>
          <p:cNvPr id="9" name="Object8"/>
          <p:cNvSpPr/>
          <p:nvPr/>
        </p:nvSpPr>
        <p:spPr>
          <a:xfrm>
            <a:off x="2219325" y="1000125"/>
            <a:ext cx="3524250" cy="361950"/>
          </a:xfrm>
          <a:prstGeom prst="rect">
            <a:avLst/>
          </a:prstGeom>
          <a:noFill/>
          <a:ln/>
        </p:spPr>
        <p:txBody>
          <a:bodyPr wrap="square" lIns="0" tIns="0" rIns="0" bIns="0" rtlCol="0" anchor="t"/>
          <a:lstStyle/>
          <a:p>
            <a:pPr algn="l">
              <a:lnSpc>
                <a:spcPts val="2850"/>
              </a:lnSpc>
            </a:pPr>
            <a:r>
              <a:rPr lang="en-US" sz="2100" b="1" i="0" kern="0" spc="-75" dirty="0">
                <a:solidFill>
                  <a:srgbClr val="017BFF"/>
                </a:solidFill>
                <a:latin typeface="Manrope Bold" pitchFamily="34" charset="0"/>
                <a:ea typeface="Manrope Bold" pitchFamily="34" charset="-122"/>
                <a:cs typeface="Manrope Bold" pitchFamily="34" charset="-120"/>
              </a:rPr>
              <a:t>02 </a:t>
            </a:r>
            <a:r>
              <a:rPr lang="en-US" sz="2100" b="1" i="0" kern="0" spc="-75" dirty="0">
                <a:solidFill>
                  <a:srgbClr val="101012"/>
                </a:solidFill>
                <a:latin typeface="Manrope Bold" pitchFamily="34" charset="0"/>
                <a:ea typeface="Manrope Bold" pitchFamily="34" charset="-122"/>
                <a:cs typeface="Manrope Bold" pitchFamily="34" charset="-120"/>
              </a:rPr>
              <a:t>Functional development</a:t>
            </a:r>
            <a:endParaRPr lang="en-US" sz="2100" dirty="0"/>
          </a:p>
        </p:txBody>
      </p:sp>
      <p:sp>
        <p:nvSpPr>
          <p:cNvPr id="10" name="Object9"/>
          <p:cNvSpPr/>
          <p:nvPr/>
        </p:nvSpPr>
        <p:spPr>
          <a:xfrm>
            <a:off x="1581150" y="1600200"/>
            <a:ext cx="625792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Option - Web Games</a:t>
            </a:r>
            <a:endParaRPr lang="en-US" sz="5400" dirty="0"/>
          </a:p>
        </p:txBody>
      </p:sp>
      <p:sp>
        <p:nvSpPr>
          <p:cNvPr id="11" name="Object10"/>
          <p:cNvSpPr/>
          <p:nvPr/>
        </p:nvSpPr>
        <p:spPr>
          <a:xfrm>
            <a:off x="2219325" y="4705350"/>
            <a:ext cx="2533650" cy="485775"/>
          </a:xfrm>
          <a:prstGeom prst="rect">
            <a:avLst/>
          </a:prstGeom>
          <a:noFill/>
          <a:ln/>
        </p:spPr>
        <p:txBody>
          <a:bodyPr wrap="square" lIns="0" tIns="0" rIns="0" bIns="0" rtlCol="0" anchor="t"/>
          <a:lstStyle/>
          <a:p>
            <a:pPr algn="l">
              <a:lnSpc>
                <a:spcPts val="3150"/>
              </a:lnSpc>
            </a:pPr>
            <a:r>
              <a:rPr lang="en-US" sz="2700" b="1" i="0" kern="0" spc="-75" dirty="0">
                <a:solidFill>
                  <a:srgbClr val="29272E"/>
                </a:solidFill>
                <a:latin typeface="Tele2 TextSans SHORT Bold" pitchFamily="34" charset="0"/>
                <a:ea typeface="Tele2 TextSans SHORT Bold" pitchFamily="34" charset="-122"/>
                <a:cs typeface="Tele2 TextSans SHORT Bold" pitchFamily="34" charset="-120"/>
              </a:rPr>
              <a:t>Project objective</a:t>
            </a:r>
            <a:endParaRPr lang="en-US" sz="2700" dirty="0"/>
          </a:p>
        </p:txBody>
      </p:sp>
      <p:sp>
        <p:nvSpPr>
          <p:cNvPr id="12" name="Object11"/>
          <p:cNvSpPr/>
          <p:nvPr/>
        </p:nvSpPr>
        <p:spPr>
          <a:xfrm>
            <a:off x="2219325" y="5638800"/>
            <a:ext cx="5010150" cy="2409825"/>
          </a:xfrm>
          <a:prstGeom prst="rect">
            <a:avLst/>
          </a:prstGeom>
          <a:noFill/>
          <a:ln/>
        </p:spPr>
        <p:txBody>
          <a:bodyPr wrap="square" lIns="0" tIns="0" rIns="0" bIns="0" rtlCol="0" anchor="t"/>
          <a:lstStyle/>
          <a:p>
            <a:pPr algn="l">
              <a:lnSpc>
                <a:spcPts val="1875"/>
              </a:lnSpc>
            </a:pP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Provide players with an extensive database of WEB games powered by Open Source</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The main service will be the competition system built into every game from the catalog. Users will be able to perform a quick search for opponents and play quick games where the main task will be to score points</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The winner with the most points will claim the prize</a:t>
            </a:r>
            <a:endParaRPr lang="en-US" sz="16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8">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24400" y="0"/>
            <a:ext cx="8915400" cy="1028700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1100" y="1285875"/>
            <a:ext cx="1724025" cy="200025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2524125"/>
            <a:ext cx="1504950" cy="47625"/>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7867650"/>
            <a:ext cx="1504950" cy="47625"/>
          </a:xfrm>
          <a:prstGeom prst="rect">
            <a:avLst/>
          </a:prstGeom>
        </p:spPr>
      </p:pic>
      <p:sp>
        <p:nvSpPr>
          <p:cNvPr id="6" name="Object5"/>
          <p:cNvSpPr/>
          <p:nvPr/>
        </p:nvSpPr>
        <p:spPr>
          <a:xfrm>
            <a:off x="3305175" y="4124325"/>
            <a:ext cx="11753850" cy="1924050"/>
          </a:xfrm>
          <a:prstGeom prst="rect">
            <a:avLst/>
          </a:prstGeom>
          <a:noFill/>
          <a:ln/>
        </p:spPr>
        <p:txBody>
          <a:bodyPr wrap="square" lIns="0" tIns="0" rIns="0" bIns="0" rtlCol="0" anchor="t"/>
          <a:lstStyle/>
          <a:p>
            <a:pPr algn="ctr">
              <a:lnSpc>
                <a:spcPts val="6300"/>
              </a:lnSpc>
            </a:pPr>
            <a:r>
              <a:rPr lang="en-US" sz="5400" b="1" i="0" dirty="0">
                <a:solidFill>
                  <a:srgbClr val="2D3748"/>
                </a:solidFill>
                <a:latin typeface="Tele2 DisplaySerif Web SHORT Bold" pitchFamily="34" charset="0"/>
                <a:ea typeface="Tele2 DisplaySerif Web SHORT Bold" pitchFamily="34" charset="-122"/>
                <a:cs typeface="Tele2 DisplaySerif Web SHORT Bold" pitchFamily="34" charset="-120"/>
              </a:rPr>
              <a:t>Branding examples</a:t>
            </a:r>
            <a:br/>
            <a:r>
              <a:rPr lang="en-US" sz="5400" b="1" i="0" dirty="0">
                <a:solidFill>
                  <a:srgbClr val="017BFF"/>
                </a:solidFill>
                <a:latin typeface="Tele2 DisplaySerif Web SHORT Bold" pitchFamily="34" charset="0"/>
                <a:ea typeface="Tele2 DisplaySerif Web SHORT Bold" pitchFamily="34" charset="-122"/>
                <a:cs typeface="Tele2 DisplaySerif Web SHORT Bold" pitchFamily="34" charset="-120"/>
              </a:rPr>
              <a:t>in the games</a:t>
            </a:r>
            <a:endParaRPr lang="en-US" sz="5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9">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1000"/>
            <a:ext cx="4257675" cy="5819775"/>
          </a:xfrm>
          <a:prstGeom prst="rect">
            <a:avLst/>
          </a:prstGeom>
        </p:spPr>
      </p:pic>
      <p:pic>
        <p:nvPicPr>
          <p:cNvPr id="3" name="Object 2" descr="preencoded.png"/>
          <p:cNvPicPr>
            <a:picLocks noChangeAspect="1"/>
          </p:cNvPicPr>
          <p:nvPr/>
        </p:nvPicPr>
        <p:blipFill>
          <a:blip r:embed="rId4"/>
          <a:srcRect/>
          <a:stretch/>
        </p:blipFill>
        <p:spPr>
          <a:xfrm>
            <a:off x="9391650" y="0"/>
            <a:ext cx="8963025" cy="10287000"/>
          </a:xfrm>
          <a:prstGeom prst="rect">
            <a:avLst/>
          </a:prstGeom>
        </p:spPr>
      </p:pic>
      <p:sp>
        <p:nvSpPr>
          <p:cNvPr id="4" name="Object3"/>
          <p:cNvSpPr/>
          <p:nvPr/>
        </p:nvSpPr>
        <p:spPr>
          <a:xfrm>
            <a:off x="2124075" y="2390775"/>
            <a:ext cx="7296150" cy="154305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Exclusive offer with</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RIOT GAMES</a:t>
            </a:r>
            <a:endParaRPr lang="en-US" sz="5850" dirty="0"/>
          </a:p>
        </p:txBody>
      </p:sp>
      <p:sp>
        <p:nvSpPr>
          <p:cNvPr id="5" name="Object4"/>
          <p:cNvSpPr/>
          <p:nvPr/>
        </p:nvSpPr>
        <p:spPr>
          <a:xfrm>
            <a:off x="2124075" y="5191125"/>
            <a:ext cx="6762750" cy="3371850"/>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RIOT GAMES </a:t>
            </a: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developer of the League of Legends computer game</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audience of the game is over 100 million players around the world</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Exclusive conditions for the sale of full UNLOCK game skins for a user account and a license to use the game API</a:t>
            </a:r>
            <a:endParaRPr lang="en-US" sz="2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0">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1000"/>
            <a:ext cx="4257675" cy="5819775"/>
          </a:xfrm>
          <a:prstGeom prst="rect">
            <a:avLst/>
          </a:prstGeom>
        </p:spPr>
      </p:pic>
      <p:pic>
        <p:nvPicPr>
          <p:cNvPr id="3" name="Object 2" descr="preencoded.png"/>
          <p:cNvPicPr>
            <a:picLocks noChangeAspect="1"/>
          </p:cNvPicPr>
          <p:nvPr/>
        </p:nvPicPr>
        <p:blipFill>
          <a:blip r:embed="rId4"/>
          <a:srcRect/>
          <a:stretch/>
        </p:blipFill>
        <p:spPr>
          <a:xfrm>
            <a:off x="8915400" y="1371600"/>
            <a:ext cx="8391525" cy="8191500"/>
          </a:xfrm>
          <a:prstGeom prst="rect">
            <a:avLst/>
          </a:prstGeom>
        </p:spPr>
      </p:pic>
      <p:sp>
        <p:nvSpPr>
          <p:cNvPr id="4" name="Object3"/>
          <p:cNvSpPr/>
          <p:nvPr/>
        </p:nvSpPr>
        <p:spPr>
          <a:xfrm>
            <a:off x="2124075" y="2190750"/>
            <a:ext cx="6638925" cy="220980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Exclusive offer with</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 MADFINGER GAMES</a:t>
            </a:r>
            <a:endParaRPr lang="en-US" sz="5850" dirty="0"/>
          </a:p>
        </p:txBody>
      </p:sp>
      <p:sp>
        <p:nvSpPr>
          <p:cNvPr id="5" name="Object4"/>
          <p:cNvSpPr/>
          <p:nvPr/>
        </p:nvSpPr>
        <p:spPr>
          <a:xfrm>
            <a:off x="2124075" y="5143500"/>
            <a:ext cx="6353175" cy="3314700"/>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MADFINGER GAMES </a:t>
            </a: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developer of the mobile game Shadowgun Legends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audience of the game is more than 10 million players around the world</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Provides an exclusive CYBERHERO bundle that can only be won in our tournaments</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800975" cy="1028700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153775" y="5410200"/>
            <a:ext cx="7200900" cy="487680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64456" y="7181850"/>
            <a:ext cx="15640050" cy="504825"/>
          </a:xfrm>
          <a:prstGeom prst="rect">
            <a:avLst/>
          </a:prstGeom>
        </p:spPr>
      </p:pic>
      <p:pic>
        <p:nvPicPr>
          <p:cNvPr id="5" name="Object 4"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925675" y="7981950"/>
            <a:ext cx="933450" cy="933450"/>
          </a:xfrm>
          <a:prstGeom prst="rect">
            <a:avLst/>
          </a:prstGeom>
        </p:spPr>
      </p:pic>
      <p:pic>
        <p:nvPicPr>
          <p:cNvPr id="6" name="Object 5"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925675" y="5886450"/>
            <a:ext cx="933450" cy="933450"/>
          </a:xfrm>
          <a:prstGeom prst="rect">
            <a:avLst/>
          </a:prstGeom>
        </p:spPr>
      </p:pic>
      <p:sp>
        <p:nvSpPr>
          <p:cNvPr id="7" name="Object6"/>
          <p:cNvSpPr/>
          <p:nvPr/>
        </p:nvSpPr>
        <p:spPr>
          <a:xfrm>
            <a:off x="1343025" y="1333500"/>
            <a:ext cx="4800600" cy="80962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Statistics</a:t>
            </a:r>
            <a:endParaRPr lang="en-US" sz="5850" dirty="0"/>
          </a:p>
        </p:txBody>
      </p:sp>
      <p:sp>
        <p:nvSpPr>
          <p:cNvPr id="8" name="Object7"/>
          <p:cNvSpPr/>
          <p:nvPr/>
        </p:nvSpPr>
        <p:spPr>
          <a:xfrm>
            <a:off x="1343025" y="2971800"/>
            <a:ext cx="15859125" cy="150495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According to SUPERDATA, the total volume of the eSports market today is about $2 billion. By 2023, this amount will grow to $4 billion</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number of viewership for computer and mobile games is more than 500 million people all over the world</a:t>
            </a:r>
            <a:endParaRPr lang="en-US" sz="2100" dirty="0"/>
          </a:p>
        </p:txBody>
      </p:sp>
      <p:sp>
        <p:nvSpPr>
          <p:cNvPr id="9" name="Object8"/>
          <p:cNvSpPr/>
          <p:nvPr/>
        </p:nvSpPr>
        <p:spPr>
          <a:xfrm>
            <a:off x="1676400" y="7734300"/>
            <a:ext cx="2552700"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Play games</a:t>
            </a:r>
            <a:endParaRPr lang="en-US" sz="1800" dirty="0"/>
          </a:p>
        </p:txBody>
      </p:sp>
      <p:sp>
        <p:nvSpPr>
          <p:cNvPr id="10" name="Object9"/>
          <p:cNvSpPr/>
          <p:nvPr/>
        </p:nvSpPr>
        <p:spPr>
          <a:xfrm>
            <a:off x="1676400" y="8229600"/>
            <a:ext cx="2552700"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1.5  billion</a:t>
            </a:r>
            <a:endParaRPr lang="en-US" sz="3600" dirty="0"/>
          </a:p>
        </p:txBody>
      </p:sp>
      <p:sp>
        <p:nvSpPr>
          <p:cNvPr id="11" name="Object10"/>
          <p:cNvSpPr/>
          <p:nvPr/>
        </p:nvSpPr>
        <p:spPr>
          <a:xfrm>
            <a:off x="4200525" y="7734300"/>
            <a:ext cx="2800350"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Professional players</a:t>
            </a:r>
            <a:endParaRPr lang="en-US" sz="1800" dirty="0"/>
          </a:p>
        </p:txBody>
      </p:sp>
      <p:sp>
        <p:nvSpPr>
          <p:cNvPr id="12" name="Object11"/>
          <p:cNvSpPr/>
          <p:nvPr/>
        </p:nvSpPr>
        <p:spPr>
          <a:xfrm>
            <a:off x="4200525" y="8229600"/>
            <a:ext cx="2800350"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200,000</a:t>
            </a:r>
            <a:endParaRPr lang="en-US" sz="3600" dirty="0"/>
          </a:p>
        </p:txBody>
      </p:sp>
      <p:sp>
        <p:nvSpPr>
          <p:cNvPr id="13" name="Object12"/>
          <p:cNvSpPr/>
          <p:nvPr/>
        </p:nvSpPr>
        <p:spPr>
          <a:xfrm>
            <a:off x="6858000" y="7734300"/>
            <a:ext cx="3028950"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Participate in tournaments</a:t>
            </a:r>
            <a:endParaRPr lang="en-US" sz="1800" dirty="0"/>
          </a:p>
        </p:txBody>
      </p:sp>
      <p:sp>
        <p:nvSpPr>
          <p:cNvPr id="14" name="Object13"/>
          <p:cNvSpPr/>
          <p:nvPr/>
        </p:nvSpPr>
        <p:spPr>
          <a:xfrm>
            <a:off x="6858000" y="8229600"/>
            <a:ext cx="3028950"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5.5 million</a:t>
            </a:r>
            <a:endParaRPr lang="en-US" sz="3600" dirty="0"/>
          </a:p>
        </p:txBody>
      </p:sp>
      <p:sp>
        <p:nvSpPr>
          <p:cNvPr id="15" name="Object14"/>
          <p:cNvSpPr/>
          <p:nvPr/>
        </p:nvSpPr>
        <p:spPr>
          <a:xfrm>
            <a:off x="10086975" y="7734300"/>
            <a:ext cx="3476625"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Age of players</a:t>
            </a:r>
            <a:endParaRPr lang="en-US" sz="1800" dirty="0"/>
          </a:p>
        </p:txBody>
      </p:sp>
      <p:sp>
        <p:nvSpPr>
          <p:cNvPr id="16" name="Object15"/>
          <p:cNvSpPr/>
          <p:nvPr/>
        </p:nvSpPr>
        <p:spPr>
          <a:xfrm>
            <a:off x="10086975" y="8229600"/>
            <a:ext cx="3476625"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16-45 years old</a:t>
            </a:r>
            <a:endParaRPr lang="en-US" sz="3600" dirty="0"/>
          </a:p>
        </p:txBody>
      </p:sp>
      <p:sp>
        <p:nvSpPr>
          <p:cNvPr id="17" name="Object16"/>
          <p:cNvSpPr/>
          <p:nvPr/>
        </p:nvSpPr>
        <p:spPr>
          <a:xfrm>
            <a:off x="1676400" y="5715000"/>
            <a:ext cx="2552700"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Play games</a:t>
            </a:r>
            <a:endParaRPr lang="en-US" sz="1800" dirty="0"/>
          </a:p>
        </p:txBody>
      </p:sp>
      <p:sp>
        <p:nvSpPr>
          <p:cNvPr id="18" name="Object17"/>
          <p:cNvSpPr/>
          <p:nvPr/>
        </p:nvSpPr>
        <p:spPr>
          <a:xfrm>
            <a:off x="1676400" y="6210300"/>
            <a:ext cx="2552700"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2.3  billion</a:t>
            </a:r>
            <a:endParaRPr lang="en-US" sz="3600" dirty="0"/>
          </a:p>
        </p:txBody>
      </p:sp>
      <p:sp>
        <p:nvSpPr>
          <p:cNvPr id="19" name="Object18"/>
          <p:cNvSpPr/>
          <p:nvPr/>
        </p:nvSpPr>
        <p:spPr>
          <a:xfrm>
            <a:off x="4200525" y="5715000"/>
            <a:ext cx="2800350"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Professional players</a:t>
            </a:r>
            <a:endParaRPr lang="en-US" sz="1800" dirty="0"/>
          </a:p>
        </p:txBody>
      </p:sp>
      <p:sp>
        <p:nvSpPr>
          <p:cNvPr id="20" name="Object19"/>
          <p:cNvSpPr/>
          <p:nvPr/>
        </p:nvSpPr>
        <p:spPr>
          <a:xfrm>
            <a:off x="4200525" y="6210300"/>
            <a:ext cx="2800350"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450,000</a:t>
            </a:r>
            <a:endParaRPr lang="en-US" sz="3600" dirty="0"/>
          </a:p>
        </p:txBody>
      </p:sp>
      <p:sp>
        <p:nvSpPr>
          <p:cNvPr id="21" name="Object20"/>
          <p:cNvSpPr/>
          <p:nvPr/>
        </p:nvSpPr>
        <p:spPr>
          <a:xfrm>
            <a:off x="6858000" y="5715000"/>
            <a:ext cx="3028950"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Participate in tournaments</a:t>
            </a:r>
            <a:endParaRPr lang="en-US" sz="1800" dirty="0"/>
          </a:p>
        </p:txBody>
      </p:sp>
      <p:sp>
        <p:nvSpPr>
          <p:cNvPr id="22" name="Object21"/>
          <p:cNvSpPr/>
          <p:nvPr/>
        </p:nvSpPr>
        <p:spPr>
          <a:xfrm>
            <a:off x="6858000" y="6210300"/>
            <a:ext cx="3028950"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9 million</a:t>
            </a:r>
            <a:endParaRPr lang="en-US" sz="3600" dirty="0"/>
          </a:p>
        </p:txBody>
      </p:sp>
      <p:sp>
        <p:nvSpPr>
          <p:cNvPr id="23" name="Object22"/>
          <p:cNvSpPr/>
          <p:nvPr/>
        </p:nvSpPr>
        <p:spPr>
          <a:xfrm>
            <a:off x="10086975" y="5715000"/>
            <a:ext cx="3476625" cy="342900"/>
          </a:xfrm>
          <a:prstGeom prst="rect">
            <a:avLst/>
          </a:prstGeom>
          <a:noFill/>
          <a:ln/>
        </p:spPr>
        <p:txBody>
          <a:bodyPr wrap="square" lIns="0" tIns="0" rIns="0" bIns="0" rtlCol="0" anchor="t"/>
          <a:lstStyle/>
          <a:p>
            <a:pPr algn="l">
              <a:lnSpc>
                <a:spcPts val="2700"/>
              </a:lnSpc>
            </a:pPr>
            <a:r>
              <a:rPr lang="en-US" sz="1800" b="0" i="0" kern="0" spc="11" dirty="0">
                <a:solidFill>
                  <a:srgbClr val="101012"/>
                </a:solidFill>
                <a:latin typeface="DM Sans Medium" pitchFamily="34" charset="0"/>
                <a:ea typeface="DM Sans Medium" pitchFamily="34" charset="-122"/>
                <a:cs typeface="DM Sans Medium" pitchFamily="34" charset="-120"/>
              </a:rPr>
              <a:t>Age of players</a:t>
            </a:r>
            <a:endParaRPr lang="en-US" sz="1800" dirty="0"/>
          </a:p>
        </p:txBody>
      </p:sp>
      <p:sp>
        <p:nvSpPr>
          <p:cNvPr id="24" name="Object23"/>
          <p:cNvSpPr/>
          <p:nvPr/>
        </p:nvSpPr>
        <p:spPr>
          <a:xfrm>
            <a:off x="10086975" y="6210300"/>
            <a:ext cx="3476625" cy="914400"/>
          </a:xfrm>
          <a:prstGeom prst="rect">
            <a:avLst/>
          </a:prstGeom>
          <a:noFill/>
          <a:ln/>
        </p:spPr>
        <p:txBody>
          <a:bodyPr wrap="square" lIns="0" tIns="0" rIns="0" bIns="0" rtlCol="0" anchor="t"/>
          <a:lstStyle/>
          <a:p>
            <a:pPr algn="l">
              <a:lnSpc>
                <a:spcPts val="7200"/>
              </a:lnSpc>
            </a:pPr>
            <a:r>
              <a:rPr lang="en-US" sz="3600" b="1" i="0" dirty="0">
                <a:solidFill>
                  <a:srgbClr val="3FCBFF"/>
                </a:solidFill>
                <a:latin typeface="DM Sans Bold" pitchFamily="34" charset="0"/>
                <a:ea typeface="DM Sans Bold" pitchFamily="34" charset="-122"/>
                <a:cs typeface="DM Sans Bold" pitchFamily="34" charset="-120"/>
              </a:rPr>
              <a:t>14-40 years old</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1">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1000"/>
            <a:ext cx="4257675" cy="5819775"/>
          </a:xfrm>
          <a:prstGeom prst="rect">
            <a:avLst/>
          </a:prstGeom>
        </p:spPr>
      </p:pic>
      <p:pic>
        <p:nvPicPr>
          <p:cNvPr id="3" name="Object 2" descr="preencoded.png"/>
          <p:cNvPicPr>
            <a:picLocks noChangeAspect="1"/>
          </p:cNvPicPr>
          <p:nvPr/>
        </p:nvPicPr>
        <p:blipFill>
          <a:blip r:embed="rId4"/>
          <a:srcRect/>
          <a:stretch/>
        </p:blipFill>
        <p:spPr>
          <a:xfrm>
            <a:off x="8972550" y="0"/>
            <a:ext cx="9229725" cy="9296400"/>
          </a:xfrm>
          <a:prstGeom prst="rect">
            <a:avLst/>
          </a:prstGeom>
        </p:spPr>
      </p:pic>
      <p:pic>
        <p:nvPicPr>
          <p:cNvPr id="4" name="Object 3" descr="preencoded.png"/>
          <p:cNvPicPr>
            <a:picLocks noChangeAspect="1"/>
          </p:cNvPicPr>
          <p:nvPr/>
        </p:nvPicPr>
        <p:blipFill>
          <a:blip r:embed="rId5"/>
          <a:srcRect/>
          <a:stretch/>
        </p:blipFill>
        <p:spPr>
          <a:xfrm>
            <a:off x="8629650" y="4648200"/>
            <a:ext cx="9372600" cy="4819650"/>
          </a:xfrm>
          <a:prstGeom prst="rect">
            <a:avLst/>
          </a:prstGeom>
        </p:spPr>
      </p:pic>
      <p:sp>
        <p:nvSpPr>
          <p:cNvPr id="5" name="Object4"/>
          <p:cNvSpPr/>
          <p:nvPr/>
        </p:nvSpPr>
        <p:spPr>
          <a:xfrm>
            <a:off x="2124075" y="2343150"/>
            <a:ext cx="5991225" cy="1600200"/>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Exclusive offer with </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CARX-TECH</a:t>
            </a:r>
            <a:endParaRPr lang="en-US" sz="5850" dirty="0"/>
          </a:p>
        </p:txBody>
      </p:sp>
      <p:sp>
        <p:nvSpPr>
          <p:cNvPr id="6" name="Object5"/>
          <p:cNvSpPr/>
          <p:nvPr/>
        </p:nvSpPr>
        <p:spPr>
          <a:xfrm>
            <a:off x="2124075" y="5143500"/>
            <a:ext cx="6353175" cy="3486150"/>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CARX-TECH </a:t>
            </a: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developer of the mobile game CarX Drift Racing</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audience of the game is over 20 million players around the world</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Provides exclusive conditions for the full automation of CYBERHERO tournaments through the game client</a:t>
            </a:r>
            <a:endParaRPr lang="en-US" sz="2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2">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1000"/>
            <a:ext cx="4257675" cy="5819775"/>
          </a:xfrm>
          <a:prstGeom prst="rect">
            <a:avLst/>
          </a:prstGeom>
        </p:spPr>
      </p:pic>
      <p:pic>
        <p:nvPicPr>
          <p:cNvPr id="3" name="Object 2" descr="preencoded.png"/>
          <p:cNvPicPr>
            <a:picLocks noChangeAspect="1"/>
          </p:cNvPicPr>
          <p:nvPr/>
        </p:nvPicPr>
        <p:blipFill>
          <a:blip r:embed="rId4"/>
          <a:srcRect/>
          <a:stretch/>
        </p:blipFill>
        <p:spPr>
          <a:xfrm>
            <a:off x="10077450" y="409575"/>
            <a:ext cx="7643701" cy="7612466"/>
          </a:xfrm>
          <a:prstGeom prst="rect">
            <a:avLst/>
          </a:prstGeom>
        </p:spPr>
      </p:pic>
      <p:pic>
        <p:nvPicPr>
          <p:cNvPr id="4" name="Object 3" descr="preencoded.png"/>
          <p:cNvPicPr>
            <a:picLocks noChangeAspect="1"/>
          </p:cNvPicPr>
          <p:nvPr/>
        </p:nvPicPr>
        <p:blipFill>
          <a:blip r:embed="rId5"/>
          <a:srcRect/>
          <a:stretch/>
        </p:blipFill>
        <p:spPr>
          <a:xfrm>
            <a:off x="8629650" y="4648200"/>
            <a:ext cx="9372600" cy="4819650"/>
          </a:xfrm>
          <a:prstGeom prst="rect">
            <a:avLst/>
          </a:prstGeom>
        </p:spPr>
      </p:pic>
      <p:sp>
        <p:nvSpPr>
          <p:cNvPr id="5" name="Object4"/>
          <p:cNvSpPr/>
          <p:nvPr/>
        </p:nvSpPr>
        <p:spPr>
          <a:xfrm>
            <a:off x="2124075" y="2343150"/>
            <a:ext cx="6991350" cy="145732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Exclusive offer with </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 NOBODYSHOT</a:t>
            </a:r>
            <a:endParaRPr lang="en-US" sz="5850" dirty="0"/>
          </a:p>
        </p:txBody>
      </p:sp>
      <p:sp>
        <p:nvSpPr>
          <p:cNvPr id="6" name="Object5"/>
          <p:cNvSpPr/>
          <p:nvPr/>
        </p:nvSpPr>
        <p:spPr>
          <a:xfrm>
            <a:off x="2124075" y="4924425"/>
            <a:ext cx="6029325" cy="3762375"/>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NOBODYSHOT </a:t>
            </a: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is the developer of the mobile game Kuboom</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The audience of the game is over 10 million players around the world</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Provides exclusive conditions for creating an in-game personalized subscription for players, which opens up more opportunities for them to participate in tournaments</a:t>
            </a:r>
            <a:endParaRPr lang="en-US" sz="2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3">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8905875" y="2438400"/>
            <a:ext cx="9413621" cy="6482990"/>
          </a:xfrm>
          <a:prstGeom prst="rect">
            <a:avLst/>
          </a:prstGeom>
        </p:spPr>
      </p:pic>
      <p:pic>
        <p:nvPicPr>
          <p:cNvPr id="3" name="Object 2" descr="preencoded.png"/>
          <p:cNvPicPr>
            <a:picLocks noChangeAspect="1"/>
          </p:cNvPicPr>
          <p:nvPr/>
        </p:nvPicPr>
        <p:blipFill>
          <a:blip r:embed="rId4"/>
          <a:srcRect/>
          <a:stretch/>
        </p:blipFill>
        <p:spPr>
          <a:xfrm>
            <a:off x="12839700" y="762000"/>
            <a:ext cx="3981450" cy="8534400"/>
          </a:xfrm>
          <a:prstGeom prst="rect">
            <a:avLst/>
          </a:prstGeom>
        </p:spPr>
      </p:pic>
      <p:sp>
        <p:nvSpPr>
          <p:cNvPr id="4" name="Object3"/>
          <p:cNvSpPr/>
          <p:nvPr/>
        </p:nvSpPr>
        <p:spPr>
          <a:xfrm>
            <a:off x="1581150" y="1600200"/>
            <a:ext cx="340042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Tariff plans</a:t>
            </a:r>
            <a:endParaRPr lang="en-US" sz="5400" dirty="0"/>
          </a:p>
        </p:txBody>
      </p:sp>
      <p:sp>
        <p:nvSpPr>
          <p:cNvPr id="5" name="Object4"/>
          <p:cNvSpPr/>
          <p:nvPr/>
        </p:nvSpPr>
        <p:spPr>
          <a:xfrm>
            <a:off x="1581150" y="3495675"/>
            <a:ext cx="8210550" cy="3314700"/>
          </a:xfrm>
          <a:prstGeom prst="rect">
            <a:avLst/>
          </a:prstGeom>
          <a:noFill/>
          <a:ln/>
        </p:spPr>
        <p:txBody>
          <a:bodyPr wrap="square" lIns="0" tIns="0" rIns="0" bIns="0" rtlCol="0" anchor="t"/>
          <a:lstStyle/>
          <a:p>
            <a:pPr algn="l">
              <a:lnSpc>
                <a:spcPts val="5850"/>
              </a:lnSpc>
            </a:pPr>
            <a:r>
              <a:rPr lang="en-US" sz="4800" b="1" i="0" dirty="0">
                <a:solidFill>
                  <a:srgbClr val="16192C"/>
                </a:solidFill>
                <a:latin typeface="Tele2 DisplaySerif Web SHORT Bold" pitchFamily="34" charset="0"/>
                <a:ea typeface="Tele2 DisplaySerif Web SHORT Bold" pitchFamily="34" charset="-122"/>
                <a:cs typeface="Tele2 DisplaySerif Web SHORT Bold" pitchFamily="34" charset="-120"/>
              </a:rPr>
              <a:t>Game options from IMT and partners
</a:t>
            </a:r>
            <a:r>
              <a:rPr lang="en-US" sz="4800" b="1" i="0" dirty="0">
                <a:solidFill>
                  <a:srgbClr val="017BFF"/>
                </a:solidFill>
                <a:latin typeface="Tele2 DisplaySerif Web SHORT Bold" pitchFamily="34" charset="0"/>
                <a:ea typeface="Tele2 DisplaySerif Web SHORT Bold" pitchFamily="34" charset="-122"/>
                <a:cs typeface="Tele2 DisplaySerif Web SHORT Bold" pitchFamily="34" charset="-120"/>
              </a:rPr>
              <a:t>Tariff content from Tele2</a:t>
            </a:r>
            <a:endParaRPr lang="en-US"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4">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572750" y="3095625"/>
            <a:ext cx="2857500" cy="596265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327513" y="3700016"/>
            <a:ext cx="1343025" cy="1343025"/>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163300" y="3381375"/>
            <a:ext cx="1676400" cy="1676400"/>
          </a:xfrm>
          <a:prstGeom prst="rect">
            <a:avLst/>
          </a:prstGeom>
        </p:spPr>
      </p:pic>
      <p:pic>
        <p:nvPicPr>
          <p:cNvPr id="5" name="Object 4"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052832" y="8226996"/>
            <a:ext cx="1933575" cy="581025"/>
          </a:xfrm>
          <a:prstGeom prst="rect">
            <a:avLst/>
          </a:prstGeom>
        </p:spPr>
      </p:pic>
      <p:pic>
        <p:nvPicPr>
          <p:cNvPr id="6" name="Object 5"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4359124" y="8226996"/>
            <a:ext cx="1933575" cy="581025"/>
          </a:xfrm>
          <a:prstGeom prst="rect">
            <a:avLst/>
          </a:prstGeom>
        </p:spPr>
      </p:pic>
      <p:pic>
        <p:nvPicPr>
          <p:cNvPr id="7" name="Object 6"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877925" y="3095625"/>
            <a:ext cx="2857500" cy="5962650"/>
          </a:xfrm>
          <a:prstGeom prst="rect">
            <a:avLst/>
          </a:prstGeom>
        </p:spPr>
      </p:pic>
      <p:pic>
        <p:nvPicPr>
          <p:cNvPr id="8" name="Object 7"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6163925" y="3190875"/>
            <a:ext cx="561975" cy="419100"/>
          </a:xfrm>
          <a:prstGeom prst="rect">
            <a:avLst/>
          </a:prstGeom>
        </p:spPr>
      </p:pic>
      <p:pic>
        <p:nvPicPr>
          <p:cNvPr id="9" name="Object 8"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632688" y="3700016"/>
            <a:ext cx="1343025" cy="1343025"/>
          </a:xfrm>
          <a:prstGeom prst="rect">
            <a:avLst/>
          </a:prstGeom>
        </p:spPr>
      </p:pic>
      <p:pic>
        <p:nvPicPr>
          <p:cNvPr id="10" name="Object 9"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4468475" y="3381375"/>
            <a:ext cx="1676400" cy="1676400"/>
          </a:xfrm>
          <a:prstGeom prst="rect">
            <a:avLst/>
          </a:prstGeom>
        </p:spPr>
      </p:pic>
      <p:pic>
        <p:nvPicPr>
          <p:cNvPr id="11" name="Object 10"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1452808" y="3629248"/>
            <a:ext cx="1104900" cy="1104900"/>
          </a:xfrm>
          <a:prstGeom prst="rect">
            <a:avLst/>
          </a:prstGeom>
        </p:spPr>
      </p:pic>
      <p:pic>
        <p:nvPicPr>
          <p:cNvPr id="12" name="Object 11"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4820900" y="3629025"/>
            <a:ext cx="962025" cy="1076325"/>
          </a:xfrm>
          <a:prstGeom prst="rect">
            <a:avLst/>
          </a:prstGeom>
        </p:spPr>
      </p:pic>
      <p:sp>
        <p:nvSpPr>
          <p:cNvPr id="13" name="Object12"/>
          <p:cNvSpPr/>
          <p:nvPr/>
        </p:nvSpPr>
        <p:spPr>
          <a:xfrm>
            <a:off x="1343025" y="1333500"/>
            <a:ext cx="8382000" cy="92392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Monetization</a:t>
            </a:r>
            <a:endParaRPr lang="en-US" sz="5850" dirty="0"/>
          </a:p>
        </p:txBody>
      </p:sp>
      <p:sp>
        <p:nvSpPr>
          <p:cNvPr id="14" name="Object13"/>
          <p:cNvSpPr/>
          <p:nvPr/>
        </p:nvSpPr>
        <p:spPr>
          <a:xfrm>
            <a:off x="1343025" y="3019425"/>
            <a:ext cx="8267700" cy="601027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Main models: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 Monthly subscription model
$ Intraportal currency model
Paid subscriptions provide benefits and bonuses over non-subscription users. For example: access to all paid tournaments,
in-game gifts, access to the best quality broadcasts,
discounts in the store, etc</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Players can earn currency by participating in
short competitions with each other</a:t>
            </a:r>
            <a:endParaRPr lang="en-US" sz="2100" dirty="0"/>
          </a:p>
        </p:txBody>
      </p:sp>
      <p:sp>
        <p:nvSpPr>
          <p:cNvPr id="15" name="Object14"/>
          <p:cNvSpPr/>
          <p:nvPr/>
        </p:nvSpPr>
        <p:spPr>
          <a:xfrm>
            <a:off x="15649575" y="6038850"/>
            <a:ext cx="876300" cy="209550"/>
          </a:xfrm>
          <a:prstGeom prst="rect">
            <a:avLst/>
          </a:prstGeom>
          <a:noFill/>
          <a:ln/>
        </p:spPr>
        <p:txBody>
          <a:bodyPr wrap="square" lIns="0" tIns="0" rIns="0" bIns="0" rtlCol="0" anchor="t"/>
          <a:lstStyle/>
          <a:p>
            <a:pPr algn="l">
              <a:lnSpc>
                <a:spcPts val="1650"/>
              </a:lnSpc>
            </a:pPr>
            <a:r>
              <a:rPr lang="en-US" sz="1200" b="0" i="0" dirty="0">
                <a:solidFill>
                  <a:srgbClr val="000000"/>
                </a:solidFill>
                <a:latin typeface="Tele2 TextSans SHORT Regular" pitchFamily="34" charset="0"/>
                <a:ea typeface="Tele2 TextSans SHORT Regular" pitchFamily="34" charset="-122"/>
                <a:cs typeface="Tele2 TextSans SHORT Regular" pitchFamily="34" charset="-120"/>
              </a:rPr>
              <a:t>/ per month</a:t>
            </a:r>
            <a:endParaRPr lang="en-US" sz="1200" dirty="0"/>
          </a:p>
        </p:txBody>
      </p:sp>
      <p:sp>
        <p:nvSpPr>
          <p:cNvPr id="16" name="Object15"/>
          <p:cNvSpPr/>
          <p:nvPr/>
        </p:nvSpPr>
        <p:spPr>
          <a:xfrm>
            <a:off x="15473939" y="6010275"/>
            <a:ext cx="161972" cy="304800"/>
          </a:xfrm>
          <a:prstGeom prst="rect">
            <a:avLst/>
          </a:prstGeom>
          <a:noFill/>
          <a:ln/>
        </p:spPr>
        <p:txBody>
          <a:bodyPr wrap="square" lIns="0" tIns="0" rIns="0" bIns="0" rtlCol="0" anchor="t"/>
          <a:lstStyle/>
          <a:p>
            <a:pPr algn="l">
              <a:lnSpc>
                <a:spcPts val="2400"/>
              </a:lnSpc>
            </a:pPr>
            <a:r>
              <a:rPr lang="en-US" sz="1650" b="1" i="0" dirty="0">
                <a:solidFill>
                  <a:srgbClr val="000000"/>
                </a:solidFill>
                <a:latin typeface="Tele2 TextSans SHORT Bold" pitchFamily="34" charset="0"/>
                <a:ea typeface="Tele2 TextSans SHORT Bold" pitchFamily="34" charset="-122"/>
                <a:cs typeface="Tele2 TextSans SHORT Bold" pitchFamily="34" charset="-120"/>
              </a:rPr>
              <a:t>₽</a:t>
            </a:r>
            <a:endParaRPr lang="en-US" sz="1650" dirty="0"/>
          </a:p>
        </p:txBody>
      </p:sp>
      <p:sp>
        <p:nvSpPr>
          <p:cNvPr id="17" name="Object16"/>
          <p:cNvSpPr/>
          <p:nvPr/>
        </p:nvSpPr>
        <p:spPr>
          <a:xfrm>
            <a:off x="14354175" y="6600825"/>
            <a:ext cx="1962150" cy="1076325"/>
          </a:xfrm>
          <a:prstGeom prst="rect">
            <a:avLst/>
          </a:prstGeom>
          <a:noFill/>
          <a:ln/>
        </p:spPr>
        <p:txBody>
          <a:bodyPr wrap="square" lIns="0" tIns="0" rIns="0" bIns="0" rtlCol="0" anchor="t"/>
          <a:lstStyle/>
          <a:p>
            <a:pPr algn="l">
              <a:lnSpc>
                <a:spcPts val="1650"/>
              </a:lnSpc>
            </a:pPr>
            <a:r>
              <a:rPr lang="en-US" sz="1200" b="0" i="0" dirty="0">
                <a:solidFill>
                  <a:srgbClr val="000000"/>
                </a:solidFill>
                <a:latin typeface="Tele2 TextSans SHORT Regular" pitchFamily="34" charset="0"/>
                <a:ea typeface="Tele2 TextSans SHORT Regular" pitchFamily="34" charset="-122"/>
                <a:cs typeface="Tele2 TextSans SHORT Regular" pitchFamily="34" charset="-120"/>
              </a:rPr>
              <a:t>30 day subscription
Access to all tournaments
119 buffs every month
Gifts: rub+buffs
Only for Tele2 subscribers</a:t>
            </a:r>
            <a:endParaRPr lang="en-US" sz="1200" dirty="0"/>
          </a:p>
        </p:txBody>
      </p:sp>
      <p:sp>
        <p:nvSpPr>
          <p:cNvPr id="18" name="Object17"/>
          <p:cNvSpPr/>
          <p:nvPr/>
        </p:nvSpPr>
        <p:spPr>
          <a:xfrm>
            <a:off x="14359124" y="5667375"/>
            <a:ext cx="1019520" cy="819150"/>
          </a:xfrm>
          <a:prstGeom prst="rect">
            <a:avLst/>
          </a:prstGeom>
          <a:noFill/>
          <a:ln/>
        </p:spPr>
        <p:txBody>
          <a:bodyPr wrap="square" lIns="0" tIns="0" rIns="0" bIns="0" rtlCol="0" anchor="t"/>
          <a:lstStyle/>
          <a:p>
            <a:pPr algn="l">
              <a:lnSpc>
                <a:spcPts val="2850"/>
              </a:lnSpc>
            </a:pPr>
            <a:r>
              <a:rPr lang="en-US" sz="5400" b="0" i="0" dirty="0">
                <a:solidFill>
                  <a:srgbClr val="000000"/>
                </a:solidFill>
                <a:latin typeface="Tele2 DisplaySerif Regular" pitchFamily="34" charset="0"/>
                <a:ea typeface="Tele2 DisplaySerif Regular" pitchFamily="34" charset="-122"/>
                <a:cs typeface="Tele2 DisplaySerif Regular" pitchFamily="34" charset="-120"/>
              </a:rPr>
              <a:t>119</a:t>
            </a:r>
            <a:endParaRPr lang="en-US" sz="5400" dirty="0"/>
          </a:p>
        </p:txBody>
      </p:sp>
      <p:sp>
        <p:nvSpPr>
          <p:cNvPr id="19" name="Object18"/>
          <p:cNvSpPr/>
          <p:nvPr/>
        </p:nvSpPr>
        <p:spPr>
          <a:xfrm>
            <a:off x="14363700" y="5410200"/>
            <a:ext cx="1343025" cy="247650"/>
          </a:xfrm>
          <a:prstGeom prst="rect">
            <a:avLst/>
          </a:prstGeom>
          <a:noFill/>
          <a:ln/>
        </p:spPr>
        <p:txBody>
          <a:bodyPr wrap="square" lIns="0" tIns="0" rIns="0" bIns="0" rtlCol="0" anchor="t"/>
          <a:lstStyle/>
          <a:p>
            <a:pPr algn="l">
              <a:lnSpc>
                <a:spcPts val="1950"/>
              </a:lnSpc>
            </a:pPr>
            <a:r>
              <a:rPr lang="en-US" sz="1500" b="1" i="0" dirty="0">
                <a:solidFill>
                  <a:srgbClr val="000000"/>
                </a:solidFill>
                <a:latin typeface="Tele2 DisplaySerif Web SHORT Bold" pitchFamily="34" charset="0"/>
                <a:ea typeface="Tele2 DisplaySerif Web SHORT Bold" pitchFamily="34" charset="-122"/>
                <a:cs typeface="Tele2 DisplaySerif Web SHORT Bold" pitchFamily="34" charset="-120"/>
              </a:rPr>
              <a:t>Cyberbuff PRO</a:t>
            </a:r>
            <a:endParaRPr lang="en-US" sz="1500" dirty="0"/>
          </a:p>
        </p:txBody>
      </p:sp>
      <p:sp>
        <p:nvSpPr>
          <p:cNvPr id="20" name="Object19"/>
          <p:cNvSpPr/>
          <p:nvPr/>
        </p:nvSpPr>
        <p:spPr>
          <a:xfrm>
            <a:off x="11068050" y="6591300"/>
            <a:ext cx="2133600" cy="1466850"/>
          </a:xfrm>
          <a:prstGeom prst="rect">
            <a:avLst/>
          </a:prstGeom>
          <a:noFill/>
          <a:ln/>
        </p:spPr>
        <p:txBody>
          <a:bodyPr wrap="square" lIns="0" tIns="0" rIns="0" bIns="0" rtlCol="0" anchor="t"/>
          <a:lstStyle/>
          <a:p>
            <a:pPr algn="l">
              <a:lnSpc>
                <a:spcPts val="1650"/>
              </a:lnSpc>
            </a:pPr>
            <a:r>
              <a:rPr lang="en-US" sz="1200" b="0" i="0" dirty="0">
                <a:solidFill>
                  <a:srgbClr val="000000"/>
                </a:solidFill>
                <a:latin typeface="Tele2 TextSans SHORT Regular" pitchFamily="34" charset="0"/>
                <a:ea typeface="Tele2 TextSans SHORT Regular" pitchFamily="34" charset="-122"/>
                <a:cs typeface="Tele2 TextSans SHORT Regular" pitchFamily="34" charset="-120"/>
              </a:rPr>
              <a:t>30 day subscription
Access to all tournaments 
129 buffs every month 
Gifts: rub+buffs</a:t>
            </a:r>
            <a:br/>
            <a:br/>
            <a:r>
              <a:rPr lang="en-US" sz="1200" b="1" i="0" dirty="0">
                <a:solidFill>
                  <a:srgbClr val="000000"/>
                </a:solidFill>
                <a:latin typeface="Tele2 TextSans SHORT Bold" pitchFamily="34" charset="0"/>
                <a:ea typeface="Tele2 TextSans SHORT Bold" pitchFamily="34" charset="-122"/>
                <a:cs typeface="Tele2 TextSans SHORT Bold" pitchFamily="34" charset="-120"/>
              </a:rPr>
              <a:t>Gifts from Kaboom and Mobile Legendsto choose</a:t>
            </a:r>
            <a:endParaRPr lang="en-US" sz="1200" dirty="0"/>
          </a:p>
        </p:txBody>
      </p:sp>
      <p:sp>
        <p:nvSpPr>
          <p:cNvPr id="21" name="Object20"/>
          <p:cNvSpPr/>
          <p:nvPr/>
        </p:nvSpPr>
        <p:spPr>
          <a:xfrm>
            <a:off x="12382500" y="6038850"/>
            <a:ext cx="838200" cy="209550"/>
          </a:xfrm>
          <a:prstGeom prst="rect">
            <a:avLst/>
          </a:prstGeom>
          <a:noFill/>
          <a:ln/>
        </p:spPr>
        <p:txBody>
          <a:bodyPr wrap="square" lIns="0" tIns="0" rIns="0" bIns="0" rtlCol="0" anchor="t"/>
          <a:lstStyle/>
          <a:p>
            <a:pPr algn="l">
              <a:lnSpc>
                <a:spcPts val="1650"/>
              </a:lnSpc>
            </a:pPr>
            <a:r>
              <a:rPr lang="en-US" sz="1200" b="0" i="0" dirty="0">
                <a:solidFill>
                  <a:srgbClr val="000000"/>
                </a:solidFill>
                <a:latin typeface="Tele2 TextSans SHORT Regular" pitchFamily="34" charset="0"/>
                <a:ea typeface="Tele2 TextSans SHORT Regular" pitchFamily="34" charset="-122"/>
                <a:cs typeface="Tele2 TextSans SHORT Regular" pitchFamily="34" charset="-120"/>
              </a:rPr>
              <a:t>/per month</a:t>
            </a:r>
            <a:endParaRPr lang="en-US" sz="1200" dirty="0"/>
          </a:p>
        </p:txBody>
      </p:sp>
      <p:sp>
        <p:nvSpPr>
          <p:cNvPr id="22" name="Object21"/>
          <p:cNvSpPr/>
          <p:nvPr/>
        </p:nvSpPr>
        <p:spPr>
          <a:xfrm>
            <a:off x="12215292" y="6010275"/>
            <a:ext cx="161970" cy="304800"/>
          </a:xfrm>
          <a:prstGeom prst="rect">
            <a:avLst/>
          </a:prstGeom>
          <a:noFill/>
          <a:ln/>
        </p:spPr>
        <p:txBody>
          <a:bodyPr wrap="square" lIns="0" tIns="0" rIns="0" bIns="0" rtlCol="0" anchor="t"/>
          <a:lstStyle/>
          <a:p>
            <a:pPr algn="l">
              <a:lnSpc>
                <a:spcPts val="2400"/>
              </a:lnSpc>
            </a:pPr>
            <a:r>
              <a:rPr lang="en-US" sz="1650" b="1" i="0" dirty="0">
                <a:solidFill>
                  <a:srgbClr val="000000"/>
                </a:solidFill>
                <a:latin typeface="Tele2 TextSans SHORT Bold" pitchFamily="34" charset="0"/>
                <a:ea typeface="Tele2 TextSans SHORT Bold" pitchFamily="34" charset="-122"/>
                <a:cs typeface="Tele2 TextSans SHORT Bold" pitchFamily="34" charset="-120"/>
              </a:rPr>
              <a:t>₽</a:t>
            </a:r>
            <a:endParaRPr lang="en-US" sz="1650" dirty="0"/>
          </a:p>
        </p:txBody>
      </p:sp>
      <p:sp>
        <p:nvSpPr>
          <p:cNvPr id="23" name="Object22"/>
          <p:cNvSpPr/>
          <p:nvPr/>
        </p:nvSpPr>
        <p:spPr>
          <a:xfrm>
            <a:off x="11071882" y="5667375"/>
            <a:ext cx="1114805" cy="762000"/>
          </a:xfrm>
          <a:prstGeom prst="rect">
            <a:avLst/>
          </a:prstGeom>
          <a:noFill/>
          <a:ln/>
        </p:spPr>
        <p:txBody>
          <a:bodyPr wrap="square" lIns="0" tIns="0" rIns="0" bIns="0" rtlCol="0" anchor="t"/>
          <a:lstStyle/>
          <a:p>
            <a:pPr algn="l">
              <a:lnSpc>
                <a:spcPts val="2850"/>
              </a:lnSpc>
            </a:pPr>
            <a:r>
              <a:rPr lang="en-US" sz="5400" b="0" i="0" dirty="0">
                <a:solidFill>
                  <a:srgbClr val="000000"/>
                </a:solidFill>
                <a:latin typeface="Tele2 DisplaySerif Regular" pitchFamily="34" charset="0"/>
                <a:ea typeface="Tele2 DisplaySerif Regular" pitchFamily="34" charset="-122"/>
                <a:cs typeface="Tele2 DisplaySerif Regular" pitchFamily="34" charset="-120"/>
              </a:rPr>
              <a:t>129</a:t>
            </a:r>
            <a:endParaRPr lang="en-US" sz="5400" dirty="0"/>
          </a:p>
        </p:txBody>
      </p:sp>
      <p:sp>
        <p:nvSpPr>
          <p:cNvPr id="24" name="Object23"/>
          <p:cNvSpPr/>
          <p:nvPr/>
        </p:nvSpPr>
        <p:spPr>
          <a:xfrm>
            <a:off x="11077575" y="5410200"/>
            <a:ext cx="857250" cy="247650"/>
          </a:xfrm>
          <a:prstGeom prst="rect">
            <a:avLst/>
          </a:prstGeom>
          <a:noFill/>
          <a:ln/>
        </p:spPr>
        <p:txBody>
          <a:bodyPr wrap="square" lIns="0" tIns="0" rIns="0" bIns="0" rtlCol="0" anchor="t"/>
          <a:lstStyle/>
          <a:p>
            <a:pPr algn="l">
              <a:lnSpc>
                <a:spcPts val="1950"/>
              </a:lnSpc>
            </a:pPr>
            <a:r>
              <a:rPr lang="en-US" sz="1500" b="1" i="0" dirty="0">
                <a:solidFill>
                  <a:srgbClr val="000000"/>
                </a:solidFill>
                <a:latin typeface="Tele2 DisplaySerif Web SHORT Bold" pitchFamily="34" charset="0"/>
                <a:ea typeface="Tele2 DisplaySerif Web SHORT Bold" pitchFamily="34" charset="-122"/>
                <a:cs typeface="Tele2 DisplaySerif Web SHORT Bold" pitchFamily="34" charset="-120"/>
              </a:rPr>
              <a:t>Purchase</a:t>
            </a:r>
            <a:endParaRPr lang="en-US" sz="1500" dirty="0"/>
          </a:p>
        </p:txBody>
      </p:sp>
      <p:sp>
        <p:nvSpPr>
          <p:cNvPr id="25" name="Object24"/>
          <p:cNvSpPr/>
          <p:nvPr/>
        </p:nvSpPr>
        <p:spPr>
          <a:xfrm>
            <a:off x="11763375" y="8402464"/>
            <a:ext cx="504825" cy="209550"/>
          </a:xfrm>
          <a:prstGeom prst="rect">
            <a:avLst/>
          </a:prstGeom>
          <a:noFill/>
          <a:ln/>
        </p:spPr>
        <p:txBody>
          <a:bodyPr wrap="square" lIns="0" tIns="0" rIns="0" bIns="0" rtlCol="0" anchor="t"/>
          <a:lstStyle/>
          <a:p>
            <a:pPr algn="ctr">
              <a:lnSpc>
                <a:spcPts val="1650"/>
              </a:lnSpc>
            </a:pPr>
            <a:r>
              <a:rPr lang="en-US" sz="1200" b="1" i="0" dirty="0">
                <a:solidFill>
                  <a:srgbClr val="000000"/>
                </a:solidFill>
                <a:latin typeface="Tele2 TextSans SHORT Bold" pitchFamily="34" charset="0"/>
                <a:ea typeface="Tele2 TextSans SHORT Bold" pitchFamily="34" charset="-122"/>
                <a:cs typeface="Tele2 TextSans SHORT Bold" pitchFamily="34" charset="-120"/>
              </a:rPr>
              <a:t>Buy</a:t>
            </a:r>
            <a:endParaRPr lang="en-US" sz="1200" dirty="0"/>
          </a:p>
        </p:txBody>
      </p:sp>
      <p:sp>
        <p:nvSpPr>
          <p:cNvPr id="26" name="Object25"/>
          <p:cNvSpPr/>
          <p:nvPr/>
        </p:nvSpPr>
        <p:spPr>
          <a:xfrm>
            <a:off x="14830425" y="8402464"/>
            <a:ext cx="990600" cy="209550"/>
          </a:xfrm>
          <a:prstGeom prst="rect">
            <a:avLst/>
          </a:prstGeom>
          <a:noFill/>
          <a:ln/>
        </p:spPr>
        <p:txBody>
          <a:bodyPr wrap="square" lIns="0" tIns="0" rIns="0" bIns="0" rtlCol="0" anchor="t"/>
          <a:lstStyle/>
          <a:p>
            <a:pPr algn="ctr">
              <a:lnSpc>
                <a:spcPts val="1650"/>
              </a:lnSpc>
            </a:pPr>
            <a:r>
              <a:rPr lang="en-US" sz="1200" b="1" i="0" dirty="0">
                <a:solidFill>
                  <a:srgbClr val="000000"/>
                </a:solidFill>
                <a:latin typeface="Tele2 TextSans SHORT Bold" pitchFamily="34" charset="0"/>
                <a:ea typeface="Tele2 TextSans SHORT Bold" pitchFamily="34" charset="-122"/>
                <a:cs typeface="Tele2 TextSans SHORT Bold" pitchFamily="34" charset="-120"/>
              </a:rPr>
              <a:t>Activate</a:t>
            </a:r>
            <a:endParaRPr lang="en-US" sz="1200" dirty="0"/>
          </a:p>
        </p:txBody>
      </p:sp>
      <p:sp>
        <p:nvSpPr>
          <p:cNvPr id="27" name="Object26"/>
          <p:cNvSpPr/>
          <p:nvPr/>
        </p:nvSpPr>
        <p:spPr>
          <a:xfrm>
            <a:off x="16221075" y="3409950"/>
            <a:ext cx="485775" cy="171450"/>
          </a:xfrm>
          <a:prstGeom prst="rect">
            <a:avLst/>
          </a:prstGeom>
          <a:noFill/>
          <a:ln/>
        </p:spPr>
        <p:txBody>
          <a:bodyPr wrap="square" lIns="0" tIns="0" rIns="0" bIns="0" rtlCol="0" anchor="t"/>
          <a:lstStyle/>
          <a:p>
            <a:pPr algn="ctr">
              <a:lnSpc>
                <a:spcPts val="1350"/>
              </a:lnSpc>
            </a:pPr>
            <a:r>
              <a:rPr lang="en-US" sz="675" b="0" i="0" dirty="0">
                <a:solidFill>
                  <a:srgbClr val="1F2229"/>
                </a:solidFill>
                <a:latin typeface="Tele2 TextSans SHORT Regular" pitchFamily="34" charset="0"/>
                <a:ea typeface="Tele2 TextSans SHORT Regular" pitchFamily="34" charset="-122"/>
                <a:cs typeface="Tele2 TextSans SHORT Regular" pitchFamily="34" charset="-120"/>
              </a:rPr>
              <a:t>продаж</a:t>
            </a:r>
            <a:endParaRPr lang="en-US" sz="675" dirty="0"/>
          </a:p>
        </p:txBody>
      </p:sp>
      <p:sp>
        <p:nvSpPr>
          <p:cNvPr id="28" name="Object27"/>
          <p:cNvSpPr/>
          <p:nvPr/>
        </p:nvSpPr>
        <p:spPr>
          <a:xfrm>
            <a:off x="16259175" y="3219450"/>
            <a:ext cx="400050" cy="190500"/>
          </a:xfrm>
          <a:prstGeom prst="rect">
            <a:avLst/>
          </a:prstGeom>
          <a:noFill/>
          <a:ln/>
        </p:spPr>
        <p:txBody>
          <a:bodyPr wrap="square" lIns="0" tIns="0" rIns="0" bIns="0" rtlCol="0" anchor="t"/>
          <a:lstStyle/>
          <a:p>
            <a:pPr algn="ctr">
              <a:lnSpc>
                <a:spcPts val="1500"/>
              </a:lnSpc>
            </a:pPr>
            <a:r>
              <a:rPr lang="en-US" sz="1050" b="0" i="0" dirty="0">
                <a:solidFill>
                  <a:srgbClr val="1F2229"/>
                </a:solidFill>
                <a:latin typeface="Tele2 DisplaySerif Regular" pitchFamily="34" charset="0"/>
                <a:ea typeface="Tele2 DisplaySerif Regular" pitchFamily="34" charset="-122"/>
                <a:cs typeface="Tele2 DisplaySerif Regular" pitchFamily="34" charset="-120"/>
              </a:rPr>
              <a:t>Хит</a:t>
            </a:r>
            <a:endParaRPr lang="en-US"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5">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9667875" y="2943225"/>
            <a:ext cx="7562850" cy="4772025"/>
          </a:xfrm>
          <a:prstGeom prst="rect">
            <a:avLst/>
          </a:prstGeom>
        </p:spPr>
      </p:pic>
      <p:sp>
        <p:nvSpPr>
          <p:cNvPr id="3" name="Object2"/>
          <p:cNvSpPr/>
          <p:nvPr/>
        </p:nvSpPr>
        <p:spPr>
          <a:xfrm>
            <a:off x="1343025" y="1333500"/>
            <a:ext cx="8382000" cy="92392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B2B</a:t>
            </a:r>
            <a:endParaRPr lang="en-US" sz="5850" dirty="0"/>
          </a:p>
        </p:txBody>
      </p:sp>
      <p:sp>
        <p:nvSpPr>
          <p:cNvPr id="4" name="Object3"/>
          <p:cNvSpPr/>
          <p:nvPr/>
        </p:nvSpPr>
        <p:spPr>
          <a:xfrm>
            <a:off x="1343025" y="3019425"/>
            <a:ext cx="7029450" cy="451485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To create a powerful Service for your Brand, we plan to develop the b2b direction by organizing tournaments and other events with the support of third-party brands</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The platform will allow your partner companies to conduct their own tournaments, ladders and leagues in automatic mode, as well as involve the Imtechnologies team for holding tournaments. </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At the moment, we have already used similar brand collaborations in the Russian market</a:t>
            </a:r>
            <a:endParaRPr lang="en-US" sz="2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6">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9182100" y="0"/>
            <a:ext cx="9172575" cy="10287000"/>
          </a:xfrm>
          <a:prstGeom prst="rect">
            <a:avLst/>
          </a:prstGeom>
        </p:spPr>
      </p:pic>
      <p:pic>
        <p:nvPicPr>
          <p:cNvPr id="3" name="Object 2" descr="preencoded.png"/>
          <p:cNvPicPr>
            <a:picLocks noChangeAspect="1"/>
          </p:cNvPicPr>
          <p:nvPr/>
        </p:nvPicPr>
        <p:blipFill>
          <a:blip r:embed="rId4"/>
          <a:srcRect/>
          <a:stretch/>
        </p:blipFill>
        <p:spPr>
          <a:xfrm>
            <a:off x="10763250" y="581025"/>
            <a:ext cx="6267450" cy="9486900"/>
          </a:xfrm>
          <a:prstGeom prst="rect">
            <a:avLst/>
          </a:prstGeom>
        </p:spPr>
      </p:pic>
      <p:pic>
        <p:nvPicPr>
          <p:cNvPr id="4" name="Object 3" descr="preencoded.png"/>
          <p:cNvPicPr>
            <a:picLocks noChangeAspect="1"/>
          </p:cNvPicPr>
          <p:nvPr/>
        </p:nvPicPr>
        <p:blipFill>
          <a:blip r:embed="rId5"/>
          <a:srcRect/>
          <a:stretch/>
        </p:blipFill>
        <p:spPr>
          <a:xfrm>
            <a:off x="514350" y="2266950"/>
            <a:ext cx="9867900" cy="7743825"/>
          </a:xfrm>
          <a:prstGeom prst="rect">
            <a:avLst/>
          </a:prstGeom>
        </p:spPr>
      </p:pic>
      <p:sp>
        <p:nvSpPr>
          <p:cNvPr id="5" name="Object4"/>
          <p:cNvSpPr/>
          <p:nvPr/>
        </p:nvSpPr>
        <p:spPr>
          <a:xfrm>
            <a:off x="971550" y="942975"/>
            <a:ext cx="511492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Tariff «‎Gaming+»</a:t>
            </a:r>
            <a:endParaRPr lang="en-US" sz="5400" dirty="0"/>
          </a:p>
        </p:txBody>
      </p:sp>
      <p:sp>
        <p:nvSpPr>
          <p:cNvPr id="6" name="Object5"/>
          <p:cNvSpPr/>
          <p:nvPr/>
        </p:nvSpPr>
        <p:spPr>
          <a:xfrm>
            <a:off x="1581150" y="3352800"/>
            <a:ext cx="2105025" cy="485775"/>
          </a:xfrm>
          <a:prstGeom prst="rect">
            <a:avLst/>
          </a:prstGeom>
          <a:noFill/>
          <a:ln/>
        </p:spPr>
        <p:txBody>
          <a:bodyPr wrap="square" lIns="0" tIns="0" rIns="0" bIns="0" rtlCol="0" anchor="t"/>
          <a:lstStyle/>
          <a:p>
            <a:pPr algn="l">
              <a:lnSpc>
                <a:spcPts val="3150"/>
              </a:lnSpc>
            </a:pPr>
            <a:r>
              <a:rPr lang="en-US" sz="2700" b="1" i="0" kern="0" spc="-75" dirty="0">
                <a:solidFill>
                  <a:srgbClr val="29272E"/>
                </a:solidFill>
                <a:latin typeface="Tele2 TextSans SHORT Bold" pitchFamily="34" charset="0"/>
                <a:ea typeface="Tele2 TextSans SHORT Bold" pitchFamily="34" charset="-122"/>
                <a:cs typeface="Tele2 TextSans SHORT Bold" pitchFamily="34" charset="-120"/>
              </a:rPr>
              <a:t>Tariff benefits</a:t>
            </a:r>
            <a:endParaRPr lang="en-US" sz="2700" dirty="0"/>
          </a:p>
        </p:txBody>
      </p:sp>
      <p:sp>
        <p:nvSpPr>
          <p:cNvPr id="7" name="Object6"/>
          <p:cNvSpPr/>
          <p:nvPr/>
        </p:nvSpPr>
        <p:spPr>
          <a:xfrm>
            <a:off x="1581150" y="4286250"/>
            <a:ext cx="7629525" cy="4019550"/>
          </a:xfrm>
          <a:prstGeom prst="rect">
            <a:avLst/>
          </a:prstGeom>
          <a:noFill/>
          <a:ln/>
        </p:spPr>
        <p:txBody>
          <a:bodyPr wrap="square" lIns="0" tIns="0" rIns="0" bIns="0" rtlCol="0" anchor="t"/>
          <a:lstStyle/>
          <a:p>
            <a:pPr algn="l">
              <a:lnSpc>
                <a:spcPts val="1875"/>
              </a:lnSpc>
            </a:pP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Connect the tariff and activate the game option to receive exclusive offers at a great price.
The tariff is filled from the in-game currency in the selected game.
For the first time, Tariff "Gaming+" is available from a mobile operator without being tied to a home Internet. You no longer need a connection to a modem and a communication line
Unlimited traffic on the portal and in CYBERHERO applications
CYBERHERO subscription is included in the price of the tariff
Unlimited calls within the Tele2 network in Russia
The same price for the "Game" tariff in all available regions
For residents of Moscow and a number of regions there is a unique opportunity to connect "Gaming" via eSIM</a:t>
            </a:r>
            <a:endParaRPr lang="en-US" sz="16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7">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933450" y="3314700"/>
            <a:ext cx="2505075" cy="5324475"/>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933575" y="3343275"/>
            <a:ext cx="485775" cy="5248275"/>
          </a:xfrm>
          <a:prstGeom prst="rect">
            <a:avLst/>
          </a:prstGeom>
        </p:spPr>
      </p:pic>
      <p:pic>
        <p:nvPicPr>
          <p:cNvPr id="4" name="Object 3" descr="preencoded.png"/>
          <p:cNvPicPr>
            <a:picLocks noChangeAspect="1"/>
          </p:cNvPicPr>
          <p:nvPr/>
        </p:nvPicPr>
        <p:blipFill>
          <a:blip r:embed="rId6"/>
          <a:srcRect/>
          <a:stretch/>
        </p:blipFill>
        <p:spPr>
          <a:xfrm>
            <a:off x="2266950" y="2781300"/>
            <a:ext cx="3000375" cy="6391275"/>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467100" y="2809875"/>
            <a:ext cx="590550" cy="6315075"/>
          </a:xfrm>
          <a:prstGeom prst="rect">
            <a:avLst/>
          </a:prstGeom>
        </p:spPr>
      </p:pic>
      <p:pic>
        <p:nvPicPr>
          <p:cNvPr id="6" name="Object 5" descr="preencoded.png"/>
          <p:cNvPicPr>
            <a:picLocks noChangeAspect="1"/>
          </p:cNvPicPr>
          <p:nvPr/>
        </p:nvPicPr>
        <p:blipFill>
          <a:blip r:embed="rId9"/>
          <a:srcRect/>
          <a:stretch/>
        </p:blipFill>
        <p:spPr>
          <a:xfrm>
            <a:off x="9182100" y="0"/>
            <a:ext cx="9172575" cy="10287000"/>
          </a:xfrm>
          <a:prstGeom prst="rect">
            <a:avLst/>
          </a:prstGeom>
        </p:spPr>
      </p:pic>
      <p:pic>
        <p:nvPicPr>
          <p:cNvPr id="7" name="Object 6" descr="preencoded.png"/>
          <p:cNvPicPr>
            <a:picLocks noChangeAspect="1"/>
          </p:cNvPicPr>
          <p:nvPr/>
        </p:nvPicPr>
        <p:blipFill>
          <a:blip r:embed="rId10"/>
          <a:srcRect/>
          <a:stretch/>
        </p:blipFill>
        <p:spPr>
          <a:xfrm>
            <a:off x="3600450" y="1952625"/>
            <a:ext cx="11153775" cy="8334375"/>
          </a:xfrm>
          <a:prstGeom prst="rect">
            <a:avLst/>
          </a:prstGeom>
        </p:spPr>
      </p:pic>
      <p:pic>
        <p:nvPicPr>
          <p:cNvPr id="8" name="Object 7" descr="preencoded.png"/>
          <p:cNvPicPr>
            <a:picLocks noChangeAspect="1"/>
          </p:cNvPicPr>
          <p:nvPr/>
        </p:nvPicPr>
        <p:blipFill>
          <a:blip r:embed="rId11"/>
          <a:srcRect/>
          <a:stretch/>
        </p:blipFill>
        <p:spPr>
          <a:xfrm>
            <a:off x="12649200" y="6343650"/>
            <a:ext cx="4314825" cy="3419475"/>
          </a:xfrm>
          <a:prstGeom prst="rect">
            <a:avLst/>
          </a:prstGeom>
        </p:spPr>
      </p:pic>
      <p:sp>
        <p:nvSpPr>
          <p:cNvPr id="9" name="Object8"/>
          <p:cNvSpPr/>
          <p:nvPr/>
        </p:nvSpPr>
        <p:spPr>
          <a:xfrm>
            <a:off x="971550" y="942975"/>
            <a:ext cx="511492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Tariff «‎Gaming+»</a:t>
            </a:r>
            <a:endParaRPr lang="en-US" sz="5400" dirty="0"/>
          </a:p>
        </p:txBody>
      </p:sp>
      <p:sp>
        <p:nvSpPr>
          <p:cNvPr id="10" name="Object9"/>
          <p:cNvSpPr/>
          <p:nvPr/>
        </p:nvSpPr>
        <p:spPr>
          <a:xfrm>
            <a:off x="13916025" y="6972300"/>
            <a:ext cx="704850" cy="304800"/>
          </a:xfrm>
          <a:prstGeom prst="rect">
            <a:avLst/>
          </a:prstGeom>
          <a:noFill/>
          <a:ln/>
        </p:spPr>
        <p:txBody>
          <a:bodyPr wrap="square" lIns="0" tIns="0" rIns="0" bIns="0" rtlCol="0" anchor="ctr"/>
          <a:lstStyle/>
          <a:p>
            <a:pPr algn="l">
              <a:lnSpc>
                <a:spcPts val="2400"/>
              </a:lnSpc>
            </a:pPr>
            <a:r>
              <a:rPr lang="en-US" sz="2400" b="1" i="0" dirty="0">
                <a:solidFill>
                  <a:srgbClr val="1F2229"/>
                </a:solidFill>
                <a:latin typeface="Tele2 TextSans SHORT Bold" pitchFamily="34" charset="0"/>
                <a:ea typeface="Tele2 TextSans SHORT Bold" pitchFamily="34" charset="-122"/>
                <a:cs typeface="Tele2 TextSans SHORT Bold" pitchFamily="34" charset="-120"/>
              </a:rPr>
              <a:t>119 ₽</a:t>
            </a:r>
            <a:endParaRPr lang="en-US" sz="2400" dirty="0"/>
          </a:p>
        </p:txBody>
      </p:sp>
      <p:sp>
        <p:nvSpPr>
          <p:cNvPr id="11" name="Object10"/>
          <p:cNvSpPr/>
          <p:nvPr/>
        </p:nvSpPr>
        <p:spPr>
          <a:xfrm>
            <a:off x="14611350" y="7067550"/>
            <a:ext cx="838200" cy="209550"/>
          </a:xfrm>
          <a:prstGeom prst="rect">
            <a:avLst/>
          </a:prstGeom>
          <a:noFill/>
          <a:ln/>
        </p:spPr>
        <p:txBody>
          <a:bodyPr wrap="square" lIns="0" tIns="0" rIns="0" bIns="0" rtlCol="0" anchor="ctr"/>
          <a:lstStyle/>
          <a:p>
            <a:pPr algn="l">
              <a:lnSpc>
                <a:spcPts val="1650"/>
              </a:lnSpc>
            </a:pPr>
            <a:r>
              <a:rPr lang="en-US" sz="1125" b="0" i="0" dirty="0">
                <a:solidFill>
                  <a:srgbClr val="1F2229"/>
                </a:solidFill>
                <a:latin typeface="Tele2 TextSans SHORT Regular" pitchFamily="34" charset="0"/>
                <a:ea typeface="Tele2 TextSans SHORT Regular" pitchFamily="34" charset="-122"/>
                <a:cs typeface="Tele2 TextSans SHORT Regular" pitchFamily="34" charset="-120"/>
              </a:rPr>
              <a:t>/user benefit</a:t>
            </a:r>
            <a:endParaRPr lang="en-US" sz="1125" dirty="0"/>
          </a:p>
        </p:txBody>
      </p:sp>
      <p:sp>
        <p:nvSpPr>
          <p:cNvPr id="12" name="Object11"/>
          <p:cNvSpPr/>
          <p:nvPr/>
        </p:nvSpPr>
        <p:spPr>
          <a:xfrm>
            <a:off x="13916025" y="8001000"/>
            <a:ext cx="704850" cy="304800"/>
          </a:xfrm>
          <a:prstGeom prst="rect">
            <a:avLst/>
          </a:prstGeom>
          <a:noFill/>
          <a:ln/>
        </p:spPr>
        <p:txBody>
          <a:bodyPr wrap="square" lIns="0" tIns="0" rIns="0" bIns="0" rtlCol="0" anchor="ctr"/>
          <a:lstStyle/>
          <a:p>
            <a:pPr algn="l">
              <a:lnSpc>
                <a:spcPts val="2400"/>
              </a:lnSpc>
            </a:pPr>
            <a:r>
              <a:rPr lang="en-US" sz="2400" b="1" i="0" dirty="0">
                <a:solidFill>
                  <a:srgbClr val="1F2229"/>
                </a:solidFill>
                <a:latin typeface="Tele2 TextSans SHORT Bold" pitchFamily="34" charset="0"/>
                <a:ea typeface="Tele2 TextSans SHORT Bold" pitchFamily="34" charset="-122"/>
                <a:cs typeface="Tele2 TextSans SHORT Bold" pitchFamily="34" charset="-120"/>
              </a:rPr>
              <a:t>119 ₽</a:t>
            </a:r>
            <a:endParaRPr lang="en-US" sz="2400" dirty="0"/>
          </a:p>
        </p:txBody>
      </p:sp>
      <p:sp>
        <p:nvSpPr>
          <p:cNvPr id="13" name="Object12"/>
          <p:cNvSpPr/>
          <p:nvPr/>
        </p:nvSpPr>
        <p:spPr>
          <a:xfrm>
            <a:off x="14611350" y="8096250"/>
            <a:ext cx="838200" cy="209550"/>
          </a:xfrm>
          <a:prstGeom prst="rect">
            <a:avLst/>
          </a:prstGeom>
          <a:noFill/>
          <a:ln/>
        </p:spPr>
        <p:txBody>
          <a:bodyPr wrap="square" lIns="0" tIns="0" rIns="0" bIns="0" rtlCol="0" anchor="ctr"/>
          <a:lstStyle/>
          <a:p>
            <a:pPr algn="l">
              <a:lnSpc>
                <a:spcPts val="1650"/>
              </a:lnSpc>
            </a:pPr>
            <a:r>
              <a:rPr lang="en-US" sz="1125" b="0" i="0" dirty="0">
                <a:solidFill>
                  <a:srgbClr val="1F2229"/>
                </a:solidFill>
                <a:latin typeface="Tele2 TextSans SHORT Regular" pitchFamily="34" charset="0"/>
                <a:ea typeface="Tele2 TextSans SHORT Regular" pitchFamily="34" charset="-122"/>
                <a:cs typeface="Tele2 TextSans SHORT Regular" pitchFamily="34" charset="-120"/>
              </a:rPr>
              <a:t>/user benefit</a:t>
            </a:r>
            <a:endParaRPr lang="en-US" sz="1125" dirty="0"/>
          </a:p>
        </p:txBody>
      </p:sp>
      <p:sp>
        <p:nvSpPr>
          <p:cNvPr id="14" name="Object13"/>
          <p:cNvSpPr/>
          <p:nvPr/>
        </p:nvSpPr>
        <p:spPr>
          <a:xfrm>
            <a:off x="13916025" y="8515350"/>
            <a:ext cx="704850" cy="304800"/>
          </a:xfrm>
          <a:prstGeom prst="rect">
            <a:avLst/>
          </a:prstGeom>
          <a:noFill/>
          <a:ln/>
        </p:spPr>
        <p:txBody>
          <a:bodyPr wrap="square" lIns="0" tIns="0" rIns="0" bIns="0" rtlCol="0" anchor="ctr"/>
          <a:lstStyle/>
          <a:p>
            <a:pPr algn="l">
              <a:lnSpc>
                <a:spcPts val="2400"/>
              </a:lnSpc>
            </a:pPr>
            <a:r>
              <a:rPr lang="en-US" sz="2400" b="1" i="0" dirty="0">
                <a:solidFill>
                  <a:srgbClr val="1F2229"/>
                </a:solidFill>
                <a:latin typeface="Tele2 TextSans SHORT Bold" pitchFamily="34" charset="0"/>
                <a:ea typeface="Tele2 TextSans SHORT Bold" pitchFamily="34" charset="-122"/>
                <a:cs typeface="Tele2 TextSans SHORT Bold" pitchFamily="34" charset="-120"/>
              </a:rPr>
              <a:t>119 ₽</a:t>
            </a:r>
            <a:endParaRPr lang="en-US" sz="2400" dirty="0"/>
          </a:p>
        </p:txBody>
      </p:sp>
      <p:sp>
        <p:nvSpPr>
          <p:cNvPr id="15" name="Object14"/>
          <p:cNvSpPr/>
          <p:nvPr/>
        </p:nvSpPr>
        <p:spPr>
          <a:xfrm>
            <a:off x="14611350" y="8610600"/>
            <a:ext cx="838200" cy="209550"/>
          </a:xfrm>
          <a:prstGeom prst="rect">
            <a:avLst/>
          </a:prstGeom>
          <a:noFill/>
          <a:ln/>
        </p:spPr>
        <p:txBody>
          <a:bodyPr wrap="square" lIns="0" tIns="0" rIns="0" bIns="0" rtlCol="0" anchor="ctr"/>
          <a:lstStyle/>
          <a:p>
            <a:pPr algn="l">
              <a:lnSpc>
                <a:spcPts val="1650"/>
              </a:lnSpc>
            </a:pPr>
            <a:r>
              <a:rPr lang="en-US" sz="1125" b="0" i="0" dirty="0">
                <a:solidFill>
                  <a:srgbClr val="1F2229"/>
                </a:solidFill>
                <a:latin typeface="Tele2 TextSans SHORT Regular" pitchFamily="34" charset="0"/>
                <a:ea typeface="Tele2 TextSans SHORT Regular" pitchFamily="34" charset="-122"/>
                <a:cs typeface="Tele2 TextSans SHORT Regular" pitchFamily="34" charset="-120"/>
              </a:rPr>
              <a:t>/user benefit</a:t>
            </a:r>
            <a:endParaRPr lang="en-US" sz="1125" dirty="0"/>
          </a:p>
        </p:txBody>
      </p:sp>
      <p:sp>
        <p:nvSpPr>
          <p:cNvPr id="16" name="Object15"/>
          <p:cNvSpPr/>
          <p:nvPr/>
        </p:nvSpPr>
        <p:spPr>
          <a:xfrm>
            <a:off x="13916025" y="7486650"/>
            <a:ext cx="704850" cy="304800"/>
          </a:xfrm>
          <a:prstGeom prst="rect">
            <a:avLst/>
          </a:prstGeom>
          <a:noFill/>
          <a:ln/>
        </p:spPr>
        <p:txBody>
          <a:bodyPr wrap="square" lIns="0" tIns="0" rIns="0" bIns="0" rtlCol="0" anchor="ctr"/>
          <a:lstStyle/>
          <a:p>
            <a:pPr algn="l">
              <a:lnSpc>
                <a:spcPts val="2400"/>
              </a:lnSpc>
            </a:pPr>
            <a:r>
              <a:rPr lang="en-US" sz="2400" b="1" i="0" dirty="0">
                <a:solidFill>
                  <a:srgbClr val="1F2229"/>
                </a:solidFill>
                <a:latin typeface="Tele2 TextSans SHORT Bold" pitchFamily="34" charset="0"/>
                <a:ea typeface="Tele2 TextSans SHORT Bold" pitchFamily="34" charset="-122"/>
                <a:cs typeface="Tele2 TextSans SHORT Bold" pitchFamily="34" charset="-120"/>
              </a:rPr>
              <a:t>119 ₽</a:t>
            </a:r>
            <a:endParaRPr lang="en-US" sz="2400" dirty="0"/>
          </a:p>
        </p:txBody>
      </p:sp>
      <p:sp>
        <p:nvSpPr>
          <p:cNvPr id="17" name="Object16"/>
          <p:cNvSpPr/>
          <p:nvPr/>
        </p:nvSpPr>
        <p:spPr>
          <a:xfrm>
            <a:off x="14611350" y="7581900"/>
            <a:ext cx="838200" cy="209550"/>
          </a:xfrm>
          <a:prstGeom prst="rect">
            <a:avLst/>
          </a:prstGeom>
          <a:noFill/>
          <a:ln/>
        </p:spPr>
        <p:txBody>
          <a:bodyPr wrap="square" lIns="0" tIns="0" rIns="0" bIns="0" rtlCol="0" anchor="ctr"/>
          <a:lstStyle/>
          <a:p>
            <a:pPr algn="l">
              <a:lnSpc>
                <a:spcPts val="1650"/>
              </a:lnSpc>
            </a:pPr>
            <a:r>
              <a:rPr lang="en-US" sz="1125" b="0" i="0" dirty="0">
                <a:solidFill>
                  <a:srgbClr val="1F2229"/>
                </a:solidFill>
                <a:latin typeface="Tele2 TextSans SHORT Regular" pitchFamily="34" charset="0"/>
                <a:ea typeface="Tele2 TextSans SHORT Regular" pitchFamily="34" charset="-122"/>
                <a:cs typeface="Tele2 TextSans SHORT Regular" pitchFamily="34" charset="-120"/>
              </a:rPr>
              <a:t>/user benefit</a:t>
            </a:r>
            <a:endParaRPr lang="en-US" sz="1125"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8">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381000"/>
            <a:ext cx="4257675" cy="5819775"/>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66825" y="2828925"/>
            <a:ext cx="409575" cy="381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362950" y="1495425"/>
            <a:ext cx="1171575" cy="1162050"/>
          </a:xfrm>
          <a:prstGeom prst="rect">
            <a:avLst/>
          </a:prstGeom>
        </p:spPr>
      </p:pic>
      <p:pic>
        <p:nvPicPr>
          <p:cNvPr id="5" name="Object 4" descr="preencoded.png"/>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667750" y="1803388"/>
            <a:ext cx="561975" cy="561975"/>
          </a:xfrm>
          <a:prstGeom prst="rect">
            <a:avLst/>
          </a:prstGeom>
        </p:spPr>
      </p:pic>
      <p:pic>
        <p:nvPicPr>
          <p:cNvPr id="6" name="Object 5"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362950" y="5448300"/>
            <a:ext cx="1171575" cy="1162050"/>
          </a:xfrm>
          <a:prstGeom prst="rect">
            <a:avLst/>
          </a:prstGeom>
        </p:spPr>
      </p:pic>
      <p:pic>
        <p:nvPicPr>
          <p:cNvPr id="7" name="Object 6"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696325" y="5772150"/>
            <a:ext cx="514350" cy="514350"/>
          </a:xfrm>
          <a:prstGeom prst="rect">
            <a:avLst/>
          </a:prstGeom>
        </p:spPr>
      </p:pic>
      <p:sp>
        <p:nvSpPr>
          <p:cNvPr id="8" name="Object7"/>
          <p:cNvSpPr/>
          <p:nvPr/>
        </p:nvSpPr>
        <p:spPr>
          <a:xfrm>
            <a:off x="1181100" y="3619500"/>
            <a:ext cx="4810125" cy="4638675"/>
          </a:xfrm>
          <a:prstGeom prst="rect">
            <a:avLst/>
          </a:prstGeom>
          <a:noFill/>
          <a:ln/>
        </p:spPr>
        <p:txBody>
          <a:bodyPr wrap="square" lIns="0" tIns="0" rIns="0" bIns="0" rtlCol="0" anchor="t"/>
          <a:lstStyle/>
          <a:p>
            <a:pPr algn="l">
              <a:lnSpc>
                <a:spcPts val="5850"/>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Attracting subscribers through the inclusion of </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in-game currencies</a:t>
            </a:r>
            <a:endParaRPr lang="en-US" sz="5850" dirty="0"/>
          </a:p>
        </p:txBody>
      </p:sp>
      <p:sp>
        <p:nvSpPr>
          <p:cNvPr id="9" name="Object8"/>
          <p:cNvSpPr/>
          <p:nvPr/>
        </p:nvSpPr>
        <p:spPr>
          <a:xfrm>
            <a:off x="9991725" y="1495425"/>
            <a:ext cx="6438900" cy="457200"/>
          </a:xfrm>
          <a:prstGeom prst="rect">
            <a:avLst/>
          </a:prstGeom>
          <a:noFill/>
          <a:ln/>
        </p:spPr>
        <p:txBody>
          <a:bodyPr wrap="square" lIns="0" tIns="0" rIns="0" bIns="0" rtlCol="0" anchor="t"/>
          <a:lstStyle/>
          <a:p>
            <a:pPr algn="l">
              <a:lnSpc>
                <a:spcPts val="3584"/>
              </a:lnSpc>
            </a:pPr>
            <a:r>
              <a:rPr lang="en-US" sz="2625" b="1" i="0" dirty="0">
                <a:solidFill>
                  <a:srgbClr val="29272E"/>
                </a:solidFill>
                <a:latin typeface="Tele2 DisplaySerif Bold" pitchFamily="34" charset="0"/>
                <a:ea typeface="Tele2 DisplaySerif Bold" pitchFamily="34" charset="-122"/>
                <a:cs typeface="Tele2 DisplaySerif Bold" pitchFamily="34" charset="-120"/>
              </a:rPr>
              <a:t>We offer our users a choice of in-game currency</a:t>
            </a:r>
            <a:endParaRPr lang="en-US" sz="2625" dirty="0"/>
          </a:p>
        </p:txBody>
      </p:sp>
      <p:sp>
        <p:nvSpPr>
          <p:cNvPr id="10" name="Object9"/>
          <p:cNvSpPr/>
          <p:nvPr/>
        </p:nvSpPr>
        <p:spPr>
          <a:xfrm>
            <a:off x="10001250" y="2724150"/>
            <a:ext cx="7191375" cy="179070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Work has already been established to supply services in such well-known disciplines as: </a:t>
            </a: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Kuboom, Standoff 2, MLBB, PUBG Mobile, Free Fire </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 client who pays for a subscription on the portal pays for it with this bonus in full</a:t>
            </a:r>
            <a:endParaRPr lang="en-US" sz="2100" dirty="0"/>
          </a:p>
        </p:txBody>
      </p:sp>
      <p:sp>
        <p:nvSpPr>
          <p:cNvPr id="11" name="Object10"/>
          <p:cNvSpPr/>
          <p:nvPr/>
        </p:nvSpPr>
        <p:spPr>
          <a:xfrm>
            <a:off x="10001250" y="5448300"/>
            <a:ext cx="7077075" cy="962025"/>
          </a:xfrm>
          <a:prstGeom prst="rect">
            <a:avLst/>
          </a:prstGeom>
          <a:noFill/>
          <a:ln/>
        </p:spPr>
        <p:txBody>
          <a:bodyPr wrap="square" lIns="0" tIns="0" rIns="0" bIns="0" rtlCol="0" anchor="t"/>
          <a:lstStyle/>
          <a:p>
            <a:pPr algn="l">
              <a:lnSpc>
                <a:spcPts val="3584"/>
              </a:lnSpc>
            </a:pPr>
            <a:r>
              <a:rPr lang="en-US" sz="2625" b="1" i="0" dirty="0">
                <a:solidFill>
                  <a:srgbClr val="29272E"/>
                </a:solidFill>
                <a:latin typeface="Tele2 DisplaySerif Bold" pitchFamily="34" charset="0"/>
                <a:ea typeface="Tele2 DisplaySerif Bold" pitchFamily="34" charset="-122"/>
                <a:cs typeface="Tele2 DisplaySerif Bold" pitchFamily="34" charset="-120"/>
              </a:rPr>
              <a:t>Special promo campaign</a:t>
            </a:r>
            <a:endParaRPr lang="en-US" sz="2625" dirty="0"/>
          </a:p>
        </p:txBody>
      </p:sp>
      <p:sp>
        <p:nvSpPr>
          <p:cNvPr id="12" name="Object11"/>
          <p:cNvSpPr/>
          <p:nvPr/>
        </p:nvSpPr>
        <p:spPr>
          <a:xfrm>
            <a:off x="10029825" y="6315075"/>
            <a:ext cx="7543800" cy="151447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To promote the type of subscription with in-game currency, we use landing pages, as well as ad units that are shown for the client by certain triggers</a:t>
            </a:r>
            <a:endParaRPr lang="en-US" sz="2100" dirty="0"/>
          </a:p>
        </p:txBody>
      </p:sp>
      <p:sp>
        <p:nvSpPr>
          <p:cNvPr id="13" name="Object12"/>
          <p:cNvSpPr/>
          <p:nvPr/>
        </p:nvSpPr>
        <p:spPr>
          <a:xfrm>
            <a:off x="10029825" y="8743950"/>
            <a:ext cx="2771775" cy="381000"/>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Visit the landing page</a:t>
            </a:r>
            <a:endParaRPr lang="en-US" sz="2100" dirty="0"/>
          </a:p>
        </p:txBody>
      </p:sp>
      <p:sp>
        <p:nvSpPr>
          <p:cNvPr id="14" name="Object13"/>
          <p:cNvSpPr/>
          <p:nvPr/>
        </p:nvSpPr>
        <p:spPr>
          <a:xfrm>
            <a:off x="13392150" y="8743950"/>
            <a:ext cx="2657475" cy="381000"/>
          </a:xfrm>
          <a:prstGeom prst="rect">
            <a:avLst/>
          </a:prstGeom>
          <a:noFill/>
          <a:ln/>
        </p:spPr>
        <p:txBody>
          <a:bodyPr wrap="square" lIns="0" tIns="0" rIns="0" bIns="0" rtlCol="0" anchor="t"/>
          <a:lstStyle/>
          <a:p>
            <a:pPr algn="l">
              <a:lnSpc>
                <a:spcPts val="2475"/>
              </a:lnSpc>
            </a:pPr>
            <a:r>
              <a:rPr lang="en-US" sz="2100" b="1" i="0" kern="0" spc="-75" dirty="0">
                <a:solidFill>
                  <a:srgbClr val="017BFF"/>
                </a:solidFill>
                <a:latin typeface="Tele2 DisplaySerif Bold" pitchFamily="34" charset="0"/>
                <a:ea typeface="Tele2 DisplaySerif Bold" pitchFamily="34" charset="-122"/>
                <a:cs typeface="Tele2 DisplaySerif Bold" pitchFamily="34" charset="-120"/>
              </a:rPr>
              <a:t>Check out the scripts</a:t>
            </a:r>
            <a:endParaRPr lang="en-US" sz="2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9">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9353550" y="1304925"/>
            <a:ext cx="8534400" cy="8534400"/>
          </a:xfrm>
          <a:prstGeom prst="rect">
            <a:avLst/>
          </a:prstGeom>
        </p:spPr>
      </p:pic>
      <p:sp>
        <p:nvSpPr>
          <p:cNvPr id="3" name="Object2"/>
          <p:cNvSpPr/>
          <p:nvPr/>
        </p:nvSpPr>
        <p:spPr>
          <a:xfrm>
            <a:off x="1343025" y="1333500"/>
            <a:ext cx="8382000"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Social </a:t>
            </a:r>
            <a:b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Media</a:t>
            </a:r>
            <a:endParaRPr lang="en-US" sz="5850" dirty="0"/>
          </a:p>
        </p:txBody>
      </p:sp>
      <p:sp>
        <p:nvSpPr>
          <p:cNvPr id="4" name="Object3"/>
          <p:cNvSpPr/>
          <p:nvPr/>
        </p:nvSpPr>
        <p:spPr>
          <a:xfrm>
            <a:off x="1343025" y="3467100"/>
            <a:ext cx="7410450" cy="32861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For each of our projects, we create and support groups on all popular social networks. Thanks to this, we receive feedback from users and additional free channels for promoting your product. Our largest social media bases reach 100,000 people</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
We provide the ability to register your users on the portal through all popular social networks</a:t>
            </a:r>
            <a:endParaRPr lang="en-US" sz="2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40">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1104900" y="6772275"/>
            <a:ext cx="16087725" cy="3514725"/>
          </a:xfrm>
          <a:prstGeom prst="rect">
            <a:avLst/>
          </a:prstGeom>
        </p:spPr>
      </p:pic>
      <p:sp>
        <p:nvSpPr>
          <p:cNvPr id="3" name="Object2"/>
          <p:cNvSpPr/>
          <p:nvPr/>
        </p:nvSpPr>
        <p:spPr>
          <a:xfrm>
            <a:off x="1143000" y="1333500"/>
            <a:ext cx="10829925"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Technical </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support</a:t>
            </a:r>
            <a:endParaRPr lang="en-US" sz="5850" dirty="0"/>
          </a:p>
        </p:txBody>
      </p:sp>
      <p:sp>
        <p:nvSpPr>
          <p:cNvPr id="4" name="Object3"/>
          <p:cNvSpPr/>
          <p:nvPr/>
        </p:nvSpPr>
        <p:spPr>
          <a:xfrm>
            <a:off x="1143000" y="2943225"/>
            <a:ext cx="16040100" cy="304800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Any major esports product from our company has its own Help Center. The support service has a portal FAQ, tutorial articles and video instructions</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If the user did not find the answer to his question, he can write a message to the support department, which is processed within 24 hours from the moment the request was sent. We provide support to users in their native language</a:t>
            </a:r>
            <a:endParaRPr lang="en-U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24400" y="0"/>
            <a:ext cx="8915400" cy="1028700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1100" y="1285875"/>
            <a:ext cx="1724025" cy="200025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2524125"/>
            <a:ext cx="1504950" cy="47625"/>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7867650"/>
            <a:ext cx="1504950" cy="47625"/>
          </a:xfrm>
          <a:prstGeom prst="rect">
            <a:avLst/>
          </a:prstGeom>
        </p:spPr>
      </p:pic>
      <p:sp>
        <p:nvSpPr>
          <p:cNvPr id="6" name="Object5"/>
          <p:cNvSpPr/>
          <p:nvPr/>
        </p:nvSpPr>
        <p:spPr>
          <a:xfrm>
            <a:off x="3305175" y="4124325"/>
            <a:ext cx="11753850" cy="1924050"/>
          </a:xfrm>
          <a:prstGeom prst="rect">
            <a:avLst/>
          </a:prstGeom>
          <a:noFill/>
          <a:ln/>
        </p:spPr>
        <p:txBody>
          <a:bodyPr wrap="square" lIns="0" tIns="0" rIns="0" bIns="0" rtlCol="0" anchor="t"/>
          <a:lstStyle/>
          <a:p>
            <a:pPr algn="ctr">
              <a:lnSpc>
                <a:spcPts val="6300"/>
              </a:lnSpc>
            </a:pPr>
            <a:r>
              <a:rPr lang="en-US" sz="5400" b="1" i="0" dirty="0">
                <a:solidFill>
                  <a:srgbClr val="2D3748"/>
                </a:solidFill>
                <a:latin typeface="Tele2 DisplaySerif Web SHORT Bold" pitchFamily="34" charset="0"/>
                <a:ea typeface="Tele2 DisplaySerif Web SHORT Bold" pitchFamily="34" charset="-122"/>
                <a:cs typeface="Tele2 DisplaySerif Web SHORT Bold" pitchFamily="34" charset="-120"/>
              </a:rPr>
              <a:t>Current esport</a:t>
            </a:r>
            <a:br/>
            <a:r>
              <a:rPr lang="en-US" sz="5400" b="1" i="0" dirty="0">
                <a:solidFill>
                  <a:srgbClr val="017BFF"/>
                </a:solidFill>
                <a:latin typeface="Tele2 DisplaySerif Web SHORT Bold" pitchFamily="34" charset="0"/>
                <a:ea typeface="Tele2 DisplaySerif Web SHORT Bold" pitchFamily="34" charset="-122"/>
                <a:cs typeface="Tele2 DisplaySerif Web SHORT Bold" pitchFamily="34" charset="-120"/>
              </a:rPr>
              <a:t>Projects</a:t>
            </a:r>
            <a:endParaRPr lang="en-US"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1">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72575" y="1666875"/>
            <a:ext cx="9144000" cy="7915275"/>
          </a:xfrm>
          <a:prstGeom prst="rect">
            <a:avLst/>
          </a:prstGeom>
        </p:spPr>
      </p:pic>
      <p:sp>
        <p:nvSpPr>
          <p:cNvPr id="3" name="Object2"/>
          <p:cNvSpPr/>
          <p:nvPr/>
        </p:nvSpPr>
        <p:spPr>
          <a:xfrm>
            <a:off x="1143000" y="1333500"/>
            <a:ext cx="10829925" cy="1704975"/>
          </a:xfrm>
          <a:prstGeom prst="rect">
            <a:avLst/>
          </a:prstGeom>
          <a:noFill/>
          <a:ln/>
        </p:spPr>
        <p:txBody>
          <a:bodyPr wrap="square" lIns="0" tIns="0" rIns="0" bIns="0" rtlCol="0" anchor="t"/>
          <a:lstStyle/>
          <a:p>
            <a:pPr algn="l">
              <a:lnSpc>
                <a:spcPts val="6435"/>
              </a:lnSpc>
            </a:pPr>
            <a:r>
              <a:rPr lang="en-US" sz="5850" b="1" i="0" dirty="0">
                <a:solidFill>
                  <a:srgbClr val="16192C"/>
                </a:solidFill>
                <a:latin typeface="Tele2 DisplaySerif Web SHORT Bold" pitchFamily="34" charset="0"/>
                <a:ea typeface="Tele2 DisplaySerif Web SHORT Bold" pitchFamily="34" charset="-122"/>
                <a:cs typeface="Tele2 DisplaySerif Web SHORT Bold" pitchFamily="34" charset="-120"/>
              </a:rPr>
              <a:t>Why </a:t>
            </a:r>
            <a:r>
              <a:rPr lang="en-US" sz="5850" b="1" i="0" dirty="0">
                <a:solidFill>
                  <a:srgbClr val="017BFF"/>
                </a:solidFill>
                <a:latin typeface="Tele2 DisplaySerif Web SHORT Bold" pitchFamily="34" charset="0"/>
                <a:ea typeface="Tele2 DisplaySerif Web SHORT Bold" pitchFamily="34" charset="-122"/>
                <a:cs typeface="Tele2 DisplaySerif Web SHORT Bold" pitchFamily="34" charset="-120"/>
              </a:rPr>
              <a:t>Us?</a:t>
            </a:r>
            <a:endParaRPr lang="en-US" sz="5850" dirty="0"/>
          </a:p>
        </p:txBody>
      </p:sp>
      <p:sp>
        <p:nvSpPr>
          <p:cNvPr id="4" name="Object3"/>
          <p:cNvSpPr/>
          <p:nvPr/>
        </p:nvSpPr>
        <p:spPr>
          <a:xfrm>
            <a:off x="1143000" y="2943225"/>
            <a:ext cx="10163175" cy="109537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Many years of experience, a professional team, proprietary technologies, a creative approach to tasks, a large contact base - everything you need to successfully implement your product</a:t>
            </a:r>
            <a:endParaRPr lang="en-US" sz="2100" dirty="0"/>
          </a:p>
        </p:txBody>
      </p:sp>
      <p:sp>
        <p:nvSpPr>
          <p:cNvPr id="5" name="Object4"/>
          <p:cNvSpPr/>
          <p:nvPr/>
        </p:nvSpPr>
        <p:spPr>
          <a:xfrm>
            <a:off x="1143000" y="4962525"/>
            <a:ext cx="4419600" cy="342900"/>
          </a:xfrm>
          <a:prstGeom prst="rect">
            <a:avLst/>
          </a:prstGeom>
          <a:noFill/>
          <a:ln/>
        </p:spPr>
        <p:txBody>
          <a:bodyPr wrap="square" lIns="0" tIns="0" rIns="0" bIns="0" rtlCol="0" anchor="t"/>
          <a:lstStyle/>
          <a:p>
            <a:pPr algn="l">
              <a:lnSpc>
                <a:spcPts val="2700"/>
              </a:lnSpc>
            </a:pPr>
            <a:r>
              <a:rPr lang="en-US" sz="1800" b="1" i="0" kern="0" spc="11" dirty="0">
                <a:solidFill>
                  <a:srgbClr val="1F2229"/>
                </a:solidFill>
                <a:latin typeface="DM Sans Bold" pitchFamily="34" charset="0"/>
                <a:ea typeface="DM Sans Bold" pitchFamily="34" charset="-122"/>
                <a:cs typeface="DM Sans Bold" pitchFamily="34" charset="-120"/>
              </a:rPr>
              <a:t>TEAM</a:t>
            </a:r>
            <a:endParaRPr lang="en-US" sz="1800" dirty="0"/>
          </a:p>
        </p:txBody>
      </p:sp>
      <p:sp>
        <p:nvSpPr>
          <p:cNvPr id="6" name="Object5"/>
          <p:cNvSpPr/>
          <p:nvPr/>
        </p:nvSpPr>
        <p:spPr>
          <a:xfrm>
            <a:off x="1143000" y="5457825"/>
            <a:ext cx="4848225" cy="914400"/>
          </a:xfrm>
          <a:prstGeom prst="rect">
            <a:avLst/>
          </a:prstGeom>
          <a:noFill/>
          <a:ln/>
        </p:spPr>
        <p:txBody>
          <a:bodyPr wrap="square" lIns="0" tIns="0" rIns="0" bIns="0" rtlCol="0" anchor="t"/>
          <a:lstStyle/>
          <a:p>
            <a:pPr algn="l">
              <a:lnSpc>
                <a:spcPts val="1800"/>
              </a:lnSpc>
            </a:pPr>
            <a:r>
              <a:rPr lang="en-US" sz="1200" b="0" i="0" kern="0" spc="38" dirty="0">
                <a:solidFill>
                  <a:srgbClr val="1F2229"/>
                </a:solidFill>
                <a:latin typeface="DM Sans Medium" pitchFamily="34" charset="0"/>
                <a:ea typeface="DM Sans Medium" pitchFamily="34" charset="-122"/>
                <a:cs typeface="DM Sans Medium" pitchFamily="34" charset="-120"/>
              </a:rPr>
              <a:t>We have a large team of professionals capable of performing </a:t>
            </a:r>
            <a:br/>
            <a:r>
              <a:rPr lang="en-US" sz="1200" b="0" i="0" kern="0" spc="38" dirty="0">
                <a:solidFill>
                  <a:srgbClr val="1F2229"/>
                </a:solidFill>
                <a:latin typeface="DM Sans Medium" pitchFamily="34" charset="0"/>
                <a:ea typeface="DM Sans Medium" pitchFamily="34" charset="-122"/>
                <a:cs typeface="DM Sans Medium" pitchFamily="34" charset="-120"/>
              </a:rPr>
              <a:t>a task of any complexity. We are able to support the full development cycle on our own, from the technical implementation of the project to marketing</a:t>
            </a:r>
            <a:endParaRPr lang="en-US" sz="1200" dirty="0"/>
          </a:p>
        </p:txBody>
      </p:sp>
      <p:sp>
        <p:nvSpPr>
          <p:cNvPr id="7" name="Object6"/>
          <p:cNvSpPr/>
          <p:nvPr/>
        </p:nvSpPr>
        <p:spPr>
          <a:xfrm>
            <a:off x="6334125" y="4962525"/>
            <a:ext cx="4419600" cy="342900"/>
          </a:xfrm>
          <a:prstGeom prst="rect">
            <a:avLst/>
          </a:prstGeom>
          <a:noFill/>
          <a:ln/>
        </p:spPr>
        <p:txBody>
          <a:bodyPr wrap="square" lIns="0" tIns="0" rIns="0" bIns="0" rtlCol="0" anchor="t"/>
          <a:lstStyle/>
          <a:p>
            <a:pPr algn="l">
              <a:lnSpc>
                <a:spcPts val="2700"/>
              </a:lnSpc>
            </a:pPr>
            <a:r>
              <a:rPr lang="en-US" sz="1800" b="1" i="0" kern="0" spc="11" dirty="0">
                <a:solidFill>
                  <a:srgbClr val="1F2229"/>
                </a:solidFill>
                <a:latin typeface="DM Sans Bold" pitchFamily="34" charset="0"/>
                <a:ea typeface="DM Sans Bold" pitchFamily="34" charset="-122"/>
                <a:cs typeface="DM Sans Bold" pitchFamily="34" charset="-120"/>
              </a:rPr>
              <a:t>STAFF</a:t>
            </a:r>
            <a:endParaRPr lang="en-US" sz="1800" dirty="0"/>
          </a:p>
        </p:txBody>
      </p:sp>
      <p:sp>
        <p:nvSpPr>
          <p:cNvPr id="8" name="Object7"/>
          <p:cNvSpPr/>
          <p:nvPr/>
        </p:nvSpPr>
        <p:spPr>
          <a:xfrm>
            <a:off x="6334125" y="5457825"/>
            <a:ext cx="4848225" cy="914400"/>
          </a:xfrm>
          <a:prstGeom prst="rect">
            <a:avLst/>
          </a:prstGeom>
          <a:noFill/>
          <a:ln/>
        </p:spPr>
        <p:txBody>
          <a:bodyPr wrap="square" lIns="0" tIns="0" rIns="0" bIns="0" rtlCol="0" anchor="t"/>
          <a:lstStyle/>
          <a:p>
            <a:pPr algn="l">
              <a:lnSpc>
                <a:spcPts val="1800"/>
              </a:lnSpc>
            </a:pPr>
            <a:r>
              <a:rPr lang="en-US" sz="1200" b="0" i="0" kern="0" spc="38" dirty="0">
                <a:solidFill>
                  <a:srgbClr val="1F2229"/>
                </a:solidFill>
                <a:latin typeface="DM Sans Medium" pitchFamily="34" charset="0"/>
                <a:ea typeface="DM Sans Medium" pitchFamily="34" charset="-122"/>
                <a:cs typeface="DM Sans Medium" pitchFamily="34" charset="-120"/>
              </a:rPr>
              <a:t>Own staff of eSports referees, which is necessary for those disciplines where there are controversial moments or live refereeing is required. Our judges have documents confirming their Suide category</a:t>
            </a:r>
            <a:endParaRPr lang="en-US" sz="1200" dirty="0"/>
          </a:p>
        </p:txBody>
      </p:sp>
      <p:sp>
        <p:nvSpPr>
          <p:cNvPr id="9" name="Object8"/>
          <p:cNvSpPr/>
          <p:nvPr/>
        </p:nvSpPr>
        <p:spPr>
          <a:xfrm>
            <a:off x="1143000" y="7134225"/>
            <a:ext cx="4419600" cy="342900"/>
          </a:xfrm>
          <a:prstGeom prst="rect">
            <a:avLst/>
          </a:prstGeom>
          <a:noFill/>
          <a:ln/>
        </p:spPr>
        <p:txBody>
          <a:bodyPr wrap="square" lIns="0" tIns="0" rIns="0" bIns="0" rtlCol="0" anchor="t"/>
          <a:lstStyle/>
          <a:p>
            <a:pPr algn="l">
              <a:lnSpc>
                <a:spcPts val="2700"/>
              </a:lnSpc>
            </a:pPr>
            <a:r>
              <a:rPr lang="en-US" sz="1800" b="1" i="0" kern="0" spc="11" dirty="0">
                <a:solidFill>
                  <a:srgbClr val="1F2229"/>
                </a:solidFill>
                <a:latin typeface="DM Sans Bold" pitchFamily="34" charset="0"/>
                <a:ea typeface="DM Sans Bold" pitchFamily="34" charset="-122"/>
                <a:cs typeface="DM Sans Bold" pitchFamily="34" charset="-120"/>
              </a:rPr>
              <a:t>CONTACTS</a:t>
            </a:r>
            <a:endParaRPr lang="en-US" sz="1800" dirty="0"/>
          </a:p>
        </p:txBody>
      </p:sp>
      <p:sp>
        <p:nvSpPr>
          <p:cNvPr id="10" name="Object9"/>
          <p:cNvSpPr/>
          <p:nvPr/>
        </p:nvSpPr>
        <p:spPr>
          <a:xfrm>
            <a:off x="1143000" y="7629525"/>
            <a:ext cx="4848225" cy="1143000"/>
          </a:xfrm>
          <a:prstGeom prst="rect">
            <a:avLst/>
          </a:prstGeom>
          <a:noFill/>
          <a:ln/>
        </p:spPr>
        <p:txBody>
          <a:bodyPr wrap="square" lIns="0" tIns="0" rIns="0" bIns="0" rtlCol="0" anchor="t"/>
          <a:lstStyle/>
          <a:p>
            <a:pPr algn="l">
              <a:lnSpc>
                <a:spcPts val="1800"/>
              </a:lnSpc>
            </a:pPr>
            <a:r>
              <a:rPr lang="en-US" sz="1200" b="0" i="0" kern="0" spc="38" dirty="0">
                <a:solidFill>
                  <a:srgbClr val="1F2229"/>
                </a:solidFill>
                <a:latin typeface="DM Sans Medium" pitchFamily="34" charset="0"/>
                <a:ea typeface="DM Sans Medium" pitchFamily="34" charset="-122"/>
                <a:cs typeface="DM Sans Medium" pitchFamily="34" charset="-120"/>
              </a:rPr>
              <a:t>For 3 years of work, we have received the support of the main game developers in Russia, the CIS, Europe, Asia and America (more than 30 companies). This support gives us the ability to automatically run tournaments and get the final results, which eliminates the factor of human error</a:t>
            </a:r>
            <a:endParaRPr lang="en-US" sz="1200" dirty="0"/>
          </a:p>
        </p:txBody>
      </p:sp>
      <p:sp>
        <p:nvSpPr>
          <p:cNvPr id="11" name="Object10"/>
          <p:cNvSpPr/>
          <p:nvPr/>
        </p:nvSpPr>
        <p:spPr>
          <a:xfrm>
            <a:off x="6334125" y="7134225"/>
            <a:ext cx="4419600" cy="342900"/>
          </a:xfrm>
          <a:prstGeom prst="rect">
            <a:avLst/>
          </a:prstGeom>
          <a:noFill/>
          <a:ln/>
        </p:spPr>
        <p:txBody>
          <a:bodyPr wrap="square" lIns="0" tIns="0" rIns="0" bIns="0" rtlCol="0" anchor="t"/>
          <a:lstStyle/>
          <a:p>
            <a:pPr algn="l">
              <a:lnSpc>
                <a:spcPts val="2700"/>
              </a:lnSpc>
            </a:pPr>
            <a:r>
              <a:rPr lang="en-US" sz="1800" b="1" i="0" kern="0" spc="11" dirty="0">
                <a:solidFill>
                  <a:srgbClr val="1F2229"/>
                </a:solidFill>
                <a:latin typeface="DM Sans Bold" pitchFamily="34" charset="0"/>
                <a:ea typeface="DM Sans Bold" pitchFamily="34" charset="-122"/>
                <a:cs typeface="DM Sans Bold" pitchFamily="34" charset="-120"/>
              </a:rPr>
              <a:t>AN EXPERIENCE</a:t>
            </a:r>
            <a:endParaRPr lang="en-US" sz="1800" dirty="0"/>
          </a:p>
        </p:txBody>
      </p:sp>
      <p:sp>
        <p:nvSpPr>
          <p:cNvPr id="12" name="Object11"/>
          <p:cNvSpPr/>
          <p:nvPr/>
        </p:nvSpPr>
        <p:spPr>
          <a:xfrm>
            <a:off x="6334125" y="7629525"/>
            <a:ext cx="4848225" cy="685800"/>
          </a:xfrm>
          <a:prstGeom prst="rect">
            <a:avLst/>
          </a:prstGeom>
          <a:noFill/>
          <a:ln/>
        </p:spPr>
        <p:txBody>
          <a:bodyPr wrap="square" lIns="0" tIns="0" rIns="0" bIns="0" rtlCol="0" anchor="t"/>
          <a:lstStyle/>
          <a:p>
            <a:pPr algn="l">
              <a:lnSpc>
                <a:spcPts val="1800"/>
              </a:lnSpc>
            </a:pPr>
            <a:r>
              <a:rPr lang="en-US" sz="1200" b="0" i="0" kern="0" spc="38" dirty="0">
                <a:solidFill>
                  <a:srgbClr val="1F2229"/>
                </a:solidFill>
                <a:latin typeface="DM Sans Medium" pitchFamily="34" charset="0"/>
                <a:ea typeface="DM Sans Medium" pitchFamily="34" charset="-122"/>
                <a:cs typeface="DM Sans Medium" pitchFamily="34" charset="-120"/>
              </a:rPr>
              <a:t>We are a developer, administrator and promoter of eSports portals for Russia and the CIS. We have been working with the esports industry since 2018</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6334125" y="2800350"/>
            <a:ext cx="12020550" cy="5676900"/>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744950" y="3171825"/>
            <a:ext cx="733425" cy="47625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2163425" y="3171825"/>
            <a:ext cx="733425" cy="4762500"/>
          </a:xfrm>
          <a:prstGeom prst="rect">
            <a:avLst/>
          </a:prstGeom>
        </p:spPr>
      </p:pic>
      <p:pic>
        <p:nvPicPr>
          <p:cNvPr id="5" name="Object 4" descr="preencoded.png"/>
          <p:cNvPicPr>
            <a:picLocks noChangeAspect="1"/>
          </p:cNvPicPr>
          <p:nvPr/>
        </p:nvPicPr>
        <p:blipFill>
          <a:blip r:embed="rId8"/>
          <a:srcRect/>
          <a:stretch/>
        </p:blipFill>
        <p:spPr>
          <a:xfrm>
            <a:off x="12839700" y="762000"/>
            <a:ext cx="3981450" cy="8534400"/>
          </a:xfrm>
          <a:prstGeom prst="rect">
            <a:avLst/>
          </a:prstGeom>
        </p:spPr>
      </p:pic>
      <p:pic>
        <p:nvPicPr>
          <p:cNvPr id="6" name="Object 5" descr="preencoded.png"/>
          <p:cNvPicPr>
            <a:picLocks noChangeAspect="1"/>
          </p:cNvPicPr>
          <p:nvPr/>
        </p:nvPicPr>
        <p:blipFill>
          <a:blip r:embed="rId9"/>
          <a:srcRect/>
          <a:stretch/>
        </p:blipFill>
        <p:spPr>
          <a:xfrm>
            <a:off x="1152525" y="3619500"/>
            <a:ext cx="7200900" cy="5876925"/>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81150" y="1000125"/>
            <a:ext cx="3114675" cy="361950"/>
          </a:xfrm>
          <a:prstGeom prst="rect">
            <a:avLst/>
          </a:prstGeom>
        </p:spPr>
      </p:pic>
      <p:pic>
        <p:nvPicPr>
          <p:cNvPr id="8" name="Object 7"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581150" y="9558338"/>
            <a:ext cx="15201900" cy="457200"/>
          </a:xfrm>
          <a:prstGeom prst="rect">
            <a:avLst/>
          </a:prstGeom>
        </p:spPr>
      </p:pic>
      <p:pic>
        <p:nvPicPr>
          <p:cNvPr id="9" name="Object 8" descr="preencoded.png"/>
          <p:cNvPicPr>
            <a:picLocks noChangeAspect="1"/>
          </p:cNvPicPr>
          <p:nvPr/>
        </p:nvPicPr>
        <p:blipFill>
          <a:blip r:embed="rId14"/>
          <a:srcRect/>
          <a:stretch/>
        </p:blipFill>
        <p:spPr>
          <a:xfrm>
            <a:off x="6362700" y="4362450"/>
            <a:ext cx="876300" cy="876300"/>
          </a:xfrm>
          <a:prstGeom prst="rect">
            <a:avLst/>
          </a:prstGeom>
        </p:spPr>
      </p:pic>
      <p:sp>
        <p:nvSpPr>
          <p:cNvPr id="10" name="Object9"/>
          <p:cNvSpPr/>
          <p:nvPr/>
        </p:nvSpPr>
        <p:spPr>
          <a:xfrm>
            <a:off x="2219325" y="1000125"/>
            <a:ext cx="2505075" cy="361950"/>
          </a:xfrm>
          <a:prstGeom prst="rect">
            <a:avLst/>
          </a:prstGeom>
          <a:noFill/>
          <a:ln/>
        </p:spPr>
        <p:txBody>
          <a:bodyPr wrap="square" lIns="0" tIns="0" rIns="0" bIns="0" rtlCol="0" anchor="t"/>
          <a:lstStyle/>
          <a:p>
            <a:pPr algn="l">
              <a:lnSpc>
                <a:spcPts val="2850"/>
              </a:lnSpc>
            </a:pPr>
            <a:r>
              <a:rPr lang="en-US" sz="2100" b="1" i="0" kern="0" spc="-75" dirty="0">
                <a:solidFill>
                  <a:srgbClr val="017BFF"/>
                </a:solidFill>
                <a:latin typeface="Manrope Bold" pitchFamily="34" charset="0"/>
                <a:ea typeface="Manrope Bold" pitchFamily="34" charset="-122"/>
                <a:cs typeface="Manrope Bold" pitchFamily="34" charset="-120"/>
              </a:rPr>
              <a:t>01 </a:t>
            </a:r>
            <a:r>
              <a:rPr lang="en-US" sz="2100" b="1" i="0" kern="0" spc="-75" dirty="0">
                <a:solidFill>
                  <a:srgbClr val="101012"/>
                </a:solidFill>
                <a:latin typeface="Manrope Bold" pitchFamily="34" charset="0"/>
                <a:ea typeface="Manrope Bold" pitchFamily="34" charset="-122"/>
                <a:cs typeface="Manrope Bold" pitchFamily="34" charset="-120"/>
              </a:rPr>
              <a:t>Esport projects</a:t>
            </a:r>
            <a:endParaRPr lang="en-US" sz="2100" dirty="0"/>
          </a:p>
        </p:txBody>
      </p:sp>
      <p:sp>
        <p:nvSpPr>
          <p:cNvPr id="11" name="Object10"/>
          <p:cNvSpPr/>
          <p:nvPr/>
        </p:nvSpPr>
        <p:spPr>
          <a:xfrm>
            <a:off x="1581150" y="1600200"/>
            <a:ext cx="401002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CYBERHERO</a:t>
            </a:r>
            <a:endParaRPr lang="en-US" sz="5400" dirty="0"/>
          </a:p>
        </p:txBody>
      </p:sp>
      <p:sp>
        <p:nvSpPr>
          <p:cNvPr id="12" name="Object11"/>
          <p:cNvSpPr/>
          <p:nvPr/>
        </p:nvSpPr>
        <p:spPr>
          <a:xfrm>
            <a:off x="2219325" y="4705350"/>
            <a:ext cx="2228850" cy="485775"/>
          </a:xfrm>
          <a:prstGeom prst="rect">
            <a:avLst/>
          </a:prstGeom>
          <a:noFill/>
          <a:ln/>
        </p:spPr>
        <p:txBody>
          <a:bodyPr wrap="square" lIns="0" tIns="0" rIns="0" bIns="0" rtlCol="0" anchor="t"/>
          <a:lstStyle/>
          <a:p>
            <a:pPr algn="l">
              <a:lnSpc>
                <a:spcPts val="3150"/>
              </a:lnSpc>
            </a:pPr>
            <a:r>
              <a:rPr lang="en-US" sz="2700" b="1" i="0" kern="0" spc="-75" dirty="0">
                <a:solidFill>
                  <a:srgbClr val="29272E"/>
                </a:solidFill>
                <a:latin typeface="Tele2 TextSans SHORT Bold" pitchFamily="34" charset="0"/>
                <a:ea typeface="Tele2 TextSans SHORT Bold" pitchFamily="34" charset="-122"/>
                <a:cs typeface="Tele2 TextSans SHORT Bold" pitchFamily="34" charset="-120"/>
              </a:rPr>
              <a:t>About product</a:t>
            </a:r>
            <a:endParaRPr lang="en-US" sz="2700" dirty="0"/>
          </a:p>
        </p:txBody>
      </p:sp>
      <p:sp>
        <p:nvSpPr>
          <p:cNvPr id="13" name="Object12"/>
          <p:cNvSpPr/>
          <p:nvPr/>
        </p:nvSpPr>
        <p:spPr>
          <a:xfrm>
            <a:off x="2219325" y="5638800"/>
            <a:ext cx="5010150" cy="2390775"/>
          </a:xfrm>
          <a:prstGeom prst="rect">
            <a:avLst/>
          </a:prstGeom>
          <a:noFill/>
          <a:ln/>
        </p:spPr>
        <p:txBody>
          <a:bodyPr wrap="square" lIns="0" tIns="0" rIns="0" bIns="0" rtlCol="0" anchor="t"/>
          <a:lstStyle/>
          <a:p>
            <a:pPr algn="l">
              <a:lnSpc>
                <a:spcPts val="1875"/>
              </a:lnSpc>
            </a:pP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The platform is one of the three most popular eSports platforms in Russia for Mobile eSports</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The active audience amounts to 350,000 people. On average, 7000 new users are registered on the portal every week</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The product provides services in the field of mobile esports, organizing more than 100 major tournaments per month in 20 different disciplines</a:t>
            </a:r>
            <a:endParaRPr lang="en-US" sz="1650" dirty="0"/>
          </a:p>
        </p:txBody>
      </p:sp>
      <p:sp>
        <p:nvSpPr>
          <p:cNvPr id="14" name="Object13"/>
          <p:cNvSpPr/>
          <p:nvPr/>
        </p:nvSpPr>
        <p:spPr>
          <a:xfrm>
            <a:off x="13677900" y="9648825"/>
            <a:ext cx="3124200" cy="361950"/>
          </a:xfrm>
          <a:prstGeom prst="rect">
            <a:avLst/>
          </a:prstGeom>
          <a:noFill/>
          <a:ln/>
        </p:spPr>
        <p:txBody>
          <a:bodyPr wrap="square" lIns="0" tIns="0" rIns="0" bIns="0" rtlCol="0" anchor="t"/>
          <a:lstStyle/>
          <a:p>
            <a:pPr algn="ctr">
              <a:lnSpc>
                <a:spcPts val="2850"/>
              </a:lnSpc>
            </a:pPr>
            <a:r>
              <a:rPr lang="en-US" sz="2100" b="1" i="0" kern="0" spc="-75" dirty="0">
                <a:solidFill>
                  <a:srgbClr val="101012"/>
                </a:solidFill>
                <a:latin typeface="Manrope Bold" pitchFamily="34" charset="0"/>
                <a:ea typeface="Manrope Bold" pitchFamily="34" charset="-122"/>
                <a:cs typeface="Manrope Bold" pitchFamily="34" charset="-120"/>
              </a:rPr>
              <a:t>www.cyberhero.tele2.ru</a:t>
            </a:r>
            <a:endParaRPr lang="en-US" sz="2100" dirty="0"/>
          </a:p>
        </p:txBody>
      </p:sp>
      <p:sp>
        <p:nvSpPr>
          <p:cNvPr id="15" name="Object14"/>
          <p:cNvSpPr/>
          <p:nvPr/>
        </p:nvSpPr>
        <p:spPr>
          <a:xfrm>
            <a:off x="1581150" y="2524125"/>
            <a:ext cx="3829050" cy="542925"/>
          </a:xfrm>
          <a:prstGeom prst="rect">
            <a:avLst/>
          </a:prstGeom>
          <a:noFill/>
          <a:ln/>
        </p:spPr>
        <p:txBody>
          <a:bodyPr wrap="square" lIns="0" tIns="0" rIns="0" bIns="0" rtlCol="0" anchor="t"/>
          <a:lstStyle/>
          <a:p>
            <a:pPr algn="l">
              <a:lnSpc>
                <a:spcPts val="3960"/>
              </a:lnSpc>
            </a:pPr>
            <a:r>
              <a:rPr lang="en-US" sz="3600" b="1" i="0" dirty="0">
                <a:solidFill>
                  <a:srgbClr val="16192C"/>
                </a:solidFill>
                <a:latin typeface="Tele2 DisplaySerif Web SHORT Bold" pitchFamily="34" charset="0"/>
                <a:ea typeface="Tele2 DisplaySerif Web SHORT Bold" pitchFamily="34" charset="-122"/>
                <a:cs typeface="Tele2 DisplaySerif Web SHORT Bold" pitchFamily="34" charset="-120"/>
              </a:rPr>
              <a:t>Tele2</a:t>
            </a:r>
            <a:r>
              <a:rPr lang="en-US" sz="3600" b="1" i="0" dirty="0">
                <a:solidFill>
                  <a:srgbClr val="017BFF"/>
                </a:solidFill>
                <a:latin typeface="Tele2 DisplaySerif Web SHORT Bold" pitchFamily="34" charset="0"/>
                <a:ea typeface="Tele2 DisplaySerif Web SHORT Bold" pitchFamily="34" charset="-122"/>
                <a:cs typeface="Tele2 DisplaySerif Web SHORT Bold" pitchFamily="34" charset="-120"/>
              </a:rPr>
              <a:t> Russia</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6334125" y="2800350"/>
            <a:ext cx="12020550" cy="5676900"/>
          </a:xfrm>
          <a:prstGeom prst="rect">
            <a:avLst/>
          </a:prstGeom>
        </p:spPr>
      </p:pic>
      <p:pic>
        <p:nvPicPr>
          <p:cNvPr id="3" name="Object 2"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744950" y="3171825"/>
            <a:ext cx="733425" cy="47625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2163425" y="3171825"/>
            <a:ext cx="733425" cy="4762500"/>
          </a:xfrm>
          <a:prstGeom prst="rect">
            <a:avLst/>
          </a:prstGeom>
        </p:spPr>
      </p:pic>
      <p:pic>
        <p:nvPicPr>
          <p:cNvPr id="5" name="Object 4" descr="preencoded.png"/>
          <p:cNvPicPr>
            <a:picLocks noChangeAspect="1"/>
          </p:cNvPicPr>
          <p:nvPr/>
        </p:nvPicPr>
        <p:blipFill>
          <a:blip r:embed="rId8"/>
          <a:srcRect/>
          <a:stretch/>
        </p:blipFill>
        <p:spPr>
          <a:xfrm>
            <a:off x="12839700" y="762000"/>
            <a:ext cx="3981450" cy="8534400"/>
          </a:xfrm>
          <a:prstGeom prst="rect">
            <a:avLst/>
          </a:prstGeom>
        </p:spPr>
      </p:pic>
      <p:pic>
        <p:nvPicPr>
          <p:cNvPr id="6" name="Object 5" descr="preencoded.png"/>
          <p:cNvPicPr>
            <a:picLocks noChangeAspect="1"/>
          </p:cNvPicPr>
          <p:nvPr/>
        </p:nvPicPr>
        <p:blipFill>
          <a:blip r:embed="rId9"/>
          <a:srcRect/>
          <a:stretch/>
        </p:blipFill>
        <p:spPr>
          <a:xfrm>
            <a:off x="1152525" y="3619500"/>
            <a:ext cx="7200900" cy="5248275"/>
          </a:xfrm>
          <a:prstGeom prst="rect">
            <a:avLst/>
          </a:prstGeom>
        </p:spPr>
      </p:pic>
      <p:pic>
        <p:nvPicPr>
          <p:cNvPr id="7" name="Object 6" descr="preencoded.png"/>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81150" y="1000125"/>
            <a:ext cx="3152775" cy="361950"/>
          </a:xfrm>
          <a:prstGeom prst="rect">
            <a:avLst/>
          </a:prstGeom>
        </p:spPr>
      </p:pic>
      <p:pic>
        <p:nvPicPr>
          <p:cNvPr id="8" name="Object 7" descr="preencoded.png"/>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581150" y="9558338"/>
            <a:ext cx="15201900" cy="457200"/>
          </a:xfrm>
          <a:prstGeom prst="rect">
            <a:avLst/>
          </a:prstGeom>
        </p:spPr>
      </p:pic>
      <p:pic>
        <p:nvPicPr>
          <p:cNvPr id="9" name="Object 8" descr="preencoded.png"/>
          <p:cNvPicPr>
            <a:picLocks noChangeAspect="1"/>
          </p:cNvPicPr>
          <p:nvPr/>
        </p:nvPicPr>
        <p:blipFill>
          <a:blip r:embed="rId14"/>
          <a:srcRect/>
          <a:stretch/>
        </p:blipFill>
        <p:spPr>
          <a:xfrm>
            <a:off x="6362700" y="4362450"/>
            <a:ext cx="876300" cy="876300"/>
          </a:xfrm>
          <a:prstGeom prst="rect">
            <a:avLst/>
          </a:prstGeom>
        </p:spPr>
      </p:pic>
      <p:sp>
        <p:nvSpPr>
          <p:cNvPr id="10" name="Object9"/>
          <p:cNvSpPr/>
          <p:nvPr/>
        </p:nvSpPr>
        <p:spPr>
          <a:xfrm>
            <a:off x="2219325" y="1000125"/>
            <a:ext cx="2543175" cy="361950"/>
          </a:xfrm>
          <a:prstGeom prst="rect">
            <a:avLst/>
          </a:prstGeom>
          <a:noFill/>
          <a:ln/>
        </p:spPr>
        <p:txBody>
          <a:bodyPr wrap="square" lIns="0" tIns="0" rIns="0" bIns="0" rtlCol="0" anchor="t"/>
          <a:lstStyle/>
          <a:p>
            <a:pPr algn="l">
              <a:lnSpc>
                <a:spcPts val="2850"/>
              </a:lnSpc>
            </a:pPr>
            <a:r>
              <a:rPr lang="en-US" sz="2100" b="1" i="0" kern="0" spc="-75" dirty="0">
                <a:solidFill>
                  <a:srgbClr val="017BFF"/>
                </a:solidFill>
                <a:latin typeface="Manrope Bold" pitchFamily="34" charset="0"/>
                <a:ea typeface="Manrope Bold" pitchFamily="34" charset="-122"/>
                <a:cs typeface="Manrope Bold" pitchFamily="34" charset="-120"/>
              </a:rPr>
              <a:t>02 </a:t>
            </a:r>
            <a:r>
              <a:rPr lang="en-US" sz="2100" b="1" i="0" kern="0" spc="-75" dirty="0">
                <a:solidFill>
                  <a:srgbClr val="101012"/>
                </a:solidFill>
                <a:latin typeface="Manrope Bold" pitchFamily="34" charset="0"/>
                <a:ea typeface="Manrope Bold" pitchFamily="34" charset="-122"/>
                <a:cs typeface="Manrope Bold" pitchFamily="34" charset="-120"/>
              </a:rPr>
              <a:t>Esport projects</a:t>
            </a:r>
            <a:endParaRPr lang="en-US" sz="2100" dirty="0"/>
          </a:p>
        </p:txBody>
      </p:sp>
      <p:sp>
        <p:nvSpPr>
          <p:cNvPr id="11" name="Object10"/>
          <p:cNvSpPr/>
          <p:nvPr/>
        </p:nvSpPr>
        <p:spPr>
          <a:xfrm>
            <a:off x="1581150" y="1600200"/>
            <a:ext cx="3228975" cy="752475"/>
          </a:xfrm>
          <a:prstGeom prst="rect">
            <a:avLst/>
          </a:prstGeom>
          <a:noFill/>
          <a:ln/>
        </p:spPr>
        <p:txBody>
          <a:bodyPr wrap="square" lIns="0" tIns="0" rIns="0" bIns="0" rtlCol="0" anchor="t"/>
          <a:lstStyle/>
          <a:p>
            <a:pPr algn="l">
              <a:lnSpc>
                <a:spcPts val="5940"/>
              </a:lnSpc>
            </a:pPr>
            <a:r>
              <a:rPr lang="en-US" sz="5400" b="1" i="0" dirty="0">
                <a:solidFill>
                  <a:srgbClr val="29272E"/>
                </a:solidFill>
                <a:latin typeface="Standard CT Stencil Bold" pitchFamily="34" charset="0"/>
                <a:ea typeface="Standard CT Stencil Bold" pitchFamily="34" charset="-122"/>
                <a:cs typeface="Standard CT Stencil Bold" pitchFamily="34" charset="-120"/>
              </a:rPr>
              <a:t>ESPORT.TJ</a:t>
            </a:r>
            <a:endParaRPr lang="en-US" sz="5400" dirty="0"/>
          </a:p>
        </p:txBody>
      </p:sp>
      <p:sp>
        <p:nvSpPr>
          <p:cNvPr id="12" name="Object11"/>
          <p:cNvSpPr/>
          <p:nvPr/>
        </p:nvSpPr>
        <p:spPr>
          <a:xfrm>
            <a:off x="2219325" y="4705350"/>
            <a:ext cx="2228850" cy="485775"/>
          </a:xfrm>
          <a:prstGeom prst="rect">
            <a:avLst/>
          </a:prstGeom>
          <a:noFill/>
          <a:ln/>
        </p:spPr>
        <p:txBody>
          <a:bodyPr wrap="square" lIns="0" tIns="0" rIns="0" bIns="0" rtlCol="0" anchor="t"/>
          <a:lstStyle/>
          <a:p>
            <a:pPr algn="l">
              <a:lnSpc>
                <a:spcPts val="3150"/>
              </a:lnSpc>
            </a:pPr>
            <a:r>
              <a:rPr lang="en-US" sz="2700" b="1" i="0" kern="0" spc="-75" dirty="0">
                <a:solidFill>
                  <a:srgbClr val="29272E"/>
                </a:solidFill>
                <a:latin typeface="Tele2 TextSans SHORT Bold" pitchFamily="34" charset="0"/>
                <a:ea typeface="Tele2 TextSans SHORT Bold" pitchFamily="34" charset="-122"/>
                <a:cs typeface="Tele2 TextSans SHORT Bold" pitchFamily="34" charset="-120"/>
              </a:rPr>
              <a:t>About product</a:t>
            </a:r>
            <a:endParaRPr lang="en-US" sz="2700" dirty="0"/>
          </a:p>
        </p:txBody>
      </p:sp>
      <p:sp>
        <p:nvSpPr>
          <p:cNvPr id="13" name="Object12"/>
          <p:cNvSpPr/>
          <p:nvPr/>
        </p:nvSpPr>
        <p:spPr>
          <a:xfrm>
            <a:off x="2219325" y="5638800"/>
            <a:ext cx="5010150" cy="1962150"/>
          </a:xfrm>
          <a:prstGeom prst="rect">
            <a:avLst/>
          </a:prstGeom>
          <a:noFill/>
          <a:ln/>
        </p:spPr>
        <p:txBody>
          <a:bodyPr wrap="square" lIns="0" tIns="0" rIns="0" bIns="0" rtlCol="0" anchor="t"/>
          <a:lstStyle/>
          <a:p>
            <a:pPr algn="l">
              <a:lnSpc>
                <a:spcPts val="1875"/>
              </a:lnSpc>
            </a:pP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Киберспортивная площадка, созданная эксклюзивно для мобильного оператора МегаФон Таджикистан</a:t>
            </a:r>
            <a:br/>
            <a:r>
              <a:rPr lang="en-US" sz="1650" b="0" i="0" dirty="0">
                <a:solidFill>
                  <a:srgbClr val="101012"/>
                </a:solidFill>
                <a:latin typeface="Tele2 TextSans SHORT Regular" pitchFamily="34" charset="0"/>
                <a:ea typeface="Tele2 TextSans SHORT Regular" pitchFamily="34" charset="-122"/>
                <a:cs typeface="Tele2 TextSans SHORT Regular" pitchFamily="34" charset="-120"/>
              </a:rPr>
              <a:t>
Активная аудитория составляет 5 000 игроков
Продукт предоставляет услуги в сфере мобильного киберспорта, организовывая более 50 турниров в месяц по 6 популярным дисциплинам</a:t>
            </a:r>
            <a:endParaRPr lang="en-US" sz="1650" dirty="0"/>
          </a:p>
        </p:txBody>
      </p:sp>
      <p:sp>
        <p:nvSpPr>
          <p:cNvPr id="14" name="Object13"/>
          <p:cNvSpPr/>
          <p:nvPr/>
        </p:nvSpPr>
        <p:spPr>
          <a:xfrm>
            <a:off x="14954250" y="9648825"/>
            <a:ext cx="1847850" cy="361950"/>
          </a:xfrm>
          <a:prstGeom prst="rect">
            <a:avLst/>
          </a:prstGeom>
          <a:noFill/>
          <a:ln/>
        </p:spPr>
        <p:txBody>
          <a:bodyPr wrap="square" lIns="0" tIns="0" rIns="0" bIns="0" rtlCol="0" anchor="t"/>
          <a:lstStyle/>
          <a:p>
            <a:pPr algn="ctr">
              <a:lnSpc>
                <a:spcPts val="2850"/>
              </a:lnSpc>
            </a:pPr>
            <a:r>
              <a:rPr lang="en-US" sz="2100" b="1" i="0" kern="0" spc="-75" dirty="0">
                <a:solidFill>
                  <a:srgbClr val="101012"/>
                </a:solidFill>
                <a:latin typeface="Manrope Bold" pitchFamily="34" charset="0"/>
                <a:ea typeface="Manrope Bold" pitchFamily="34" charset="-122"/>
                <a:cs typeface="Manrope Bold" pitchFamily="34" charset="-120"/>
              </a:rPr>
              <a:t>www.esport.tj</a:t>
            </a:r>
            <a:endParaRPr lang="en-US" sz="2100" dirty="0"/>
          </a:p>
        </p:txBody>
      </p:sp>
      <p:sp>
        <p:nvSpPr>
          <p:cNvPr id="15" name="Object14"/>
          <p:cNvSpPr/>
          <p:nvPr/>
        </p:nvSpPr>
        <p:spPr>
          <a:xfrm>
            <a:off x="1581150" y="2524125"/>
            <a:ext cx="6905625" cy="1019175"/>
          </a:xfrm>
          <a:prstGeom prst="rect">
            <a:avLst/>
          </a:prstGeom>
          <a:noFill/>
          <a:ln/>
        </p:spPr>
        <p:txBody>
          <a:bodyPr wrap="square" lIns="0" tIns="0" rIns="0" bIns="0" rtlCol="0" anchor="t"/>
          <a:lstStyle/>
          <a:p>
            <a:pPr algn="l">
              <a:lnSpc>
                <a:spcPts val="3960"/>
              </a:lnSpc>
            </a:pPr>
            <a:r>
              <a:rPr lang="en-US" sz="3600" b="1" i="0" dirty="0">
                <a:solidFill>
                  <a:srgbClr val="16192C"/>
                </a:solidFill>
                <a:latin typeface="Tele2 DisplaySerif Web SHORT Bold" pitchFamily="34" charset="0"/>
                <a:ea typeface="Tele2 DisplaySerif Web SHORT Bold" pitchFamily="34" charset="-122"/>
                <a:cs typeface="Tele2 DisplaySerif Web SHORT Bold" pitchFamily="34" charset="-120"/>
              </a:rPr>
              <a:t>MEGAFON </a:t>
            </a:r>
            <a:r>
              <a:rPr lang="en-US" sz="3600" b="1" i="0" dirty="0">
                <a:solidFill>
                  <a:srgbClr val="017BFF"/>
                </a:solidFill>
                <a:latin typeface="Tele2 DisplaySerif Web SHORT Bold" pitchFamily="34" charset="0"/>
                <a:ea typeface="Tele2 DisplaySerif Web SHORT Bold" pitchFamily="34" charset="-122"/>
                <a:cs typeface="Tele2 DisplaySerif Web SHORT Bold" pitchFamily="34" charset="-120"/>
              </a:rPr>
              <a:t>Tajikistan</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24400" y="0"/>
            <a:ext cx="8915400" cy="10287000"/>
          </a:xfrm>
          <a:prstGeom prst="rect">
            <a:avLst/>
          </a:prstGeom>
        </p:spPr>
      </p:pic>
      <p:pic>
        <p:nvPicPr>
          <p:cNvPr id="3" name="Object 2"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1100" y="1285875"/>
            <a:ext cx="1724025" cy="2000250"/>
          </a:xfrm>
          <a:prstGeom prst="rect">
            <a:avLst/>
          </a:prstGeom>
        </p:spPr>
      </p:pic>
      <p:pic>
        <p:nvPicPr>
          <p:cNvPr id="4" name="Object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2524125"/>
            <a:ext cx="1504950" cy="47625"/>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429625" y="7867650"/>
            <a:ext cx="1504950" cy="47625"/>
          </a:xfrm>
          <a:prstGeom prst="rect">
            <a:avLst/>
          </a:prstGeom>
        </p:spPr>
      </p:pic>
      <p:sp>
        <p:nvSpPr>
          <p:cNvPr id="6" name="Object5"/>
          <p:cNvSpPr/>
          <p:nvPr/>
        </p:nvSpPr>
        <p:spPr>
          <a:xfrm>
            <a:off x="3305175" y="4124325"/>
            <a:ext cx="11753850" cy="1924050"/>
          </a:xfrm>
          <a:prstGeom prst="rect">
            <a:avLst/>
          </a:prstGeom>
          <a:noFill/>
          <a:ln/>
        </p:spPr>
        <p:txBody>
          <a:bodyPr wrap="square" lIns="0" tIns="0" rIns="0" bIns="0" rtlCol="0" anchor="t"/>
          <a:lstStyle/>
          <a:p>
            <a:pPr algn="ctr">
              <a:lnSpc>
                <a:spcPts val="6300"/>
              </a:lnSpc>
            </a:pPr>
            <a:r>
              <a:rPr lang="en-US" sz="5400" b="1" i="0" dirty="0">
                <a:solidFill>
                  <a:srgbClr val="2D3748"/>
                </a:solidFill>
                <a:latin typeface="Tele2 DisplaySerif Web SHORT Bold" pitchFamily="34" charset="0"/>
                <a:ea typeface="Tele2 DisplaySerif Web SHORT Bold" pitchFamily="34" charset="-122"/>
                <a:cs typeface="Tele2 DisplaySerif Web SHORT Bold" pitchFamily="34" charset="-120"/>
              </a:rPr>
              <a:t>Cyberhero</a:t>
            </a:r>
            <a:br/>
            <a:r>
              <a:rPr lang="en-US" sz="5400" b="1" i="0" dirty="0">
                <a:solidFill>
                  <a:srgbClr val="017BFF"/>
                </a:solidFill>
                <a:latin typeface="Tele2 DisplaySerif Web SHORT Bold" pitchFamily="34" charset="0"/>
                <a:ea typeface="Tele2 DisplaySerif Web SHORT Bold" pitchFamily="34" charset="-122"/>
                <a:cs typeface="Tele2 DisplaySerif Web SHORT Bold" pitchFamily="34" charset="-120"/>
              </a:rPr>
              <a:t>Platform</a:t>
            </a:r>
            <a:endParaRPr lang="en-US" sz="5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7667625" y="885825"/>
            <a:ext cx="9429750" cy="8534400"/>
          </a:xfrm>
          <a:prstGeom prst="rect">
            <a:avLst/>
          </a:prstGeom>
        </p:spPr>
      </p:pic>
      <p:sp>
        <p:nvSpPr>
          <p:cNvPr id="3" name="Object2"/>
          <p:cNvSpPr/>
          <p:nvPr/>
        </p:nvSpPr>
        <p:spPr>
          <a:xfrm>
            <a:off x="1562100" y="2724150"/>
            <a:ext cx="5000625" cy="1352550"/>
          </a:xfrm>
          <a:prstGeom prst="rect">
            <a:avLst/>
          </a:prstGeom>
          <a:noFill/>
          <a:ln/>
        </p:spPr>
        <p:txBody>
          <a:bodyPr wrap="square" lIns="0" tIns="0" rIns="0" bIns="0" rtlCol="0" anchor="t"/>
          <a:lstStyle/>
          <a:p>
            <a:pPr algn="l">
              <a:lnSpc>
                <a:spcPts val="3584"/>
              </a:lnSpc>
            </a:pPr>
            <a:r>
              <a:rPr lang="en-US" sz="2625" b="1" i="0" dirty="0">
                <a:solidFill>
                  <a:srgbClr val="29272E"/>
                </a:solidFill>
                <a:latin typeface="Tele2 DisplaySerif Web SHORT Bold" pitchFamily="34" charset="0"/>
                <a:ea typeface="Tele2 DisplaySerif Web SHORT Bold" pitchFamily="34" charset="-122"/>
                <a:cs typeface="Tele2 DisplaySerif Web SHORT Bold" pitchFamily="34" charset="-120"/>
              </a:rPr>
              <a:t>The platform is one of the three most popular esports platforms in Russia</a:t>
            </a:r>
            <a:endParaRPr lang="en-US" sz="2625" dirty="0"/>
          </a:p>
        </p:txBody>
      </p:sp>
      <p:sp>
        <p:nvSpPr>
          <p:cNvPr id="4" name="Object3"/>
          <p:cNvSpPr/>
          <p:nvPr/>
        </p:nvSpPr>
        <p:spPr>
          <a:xfrm>
            <a:off x="1571625" y="4962525"/>
            <a:ext cx="5353050" cy="2257425"/>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And also, ranks second in Russia in the development of mobile eSports</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Faceit - active players 1.5 million</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Arenum - active players 500,000</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CYBERHERO - active players 320,000</a:t>
            </a:r>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F4F5F6"/>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7962900" y="885825"/>
            <a:ext cx="9039225" cy="8534400"/>
          </a:xfrm>
          <a:prstGeom prst="rect">
            <a:avLst/>
          </a:prstGeom>
        </p:spPr>
      </p:pic>
      <p:sp>
        <p:nvSpPr>
          <p:cNvPr id="3" name="Object2"/>
          <p:cNvSpPr/>
          <p:nvPr/>
        </p:nvSpPr>
        <p:spPr>
          <a:xfrm>
            <a:off x="1562100" y="1971675"/>
            <a:ext cx="5019675" cy="847725"/>
          </a:xfrm>
          <a:prstGeom prst="rect">
            <a:avLst/>
          </a:prstGeom>
          <a:noFill/>
          <a:ln/>
        </p:spPr>
        <p:txBody>
          <a:bodyPr wrap="square" lIns="0" tIns="0" rIns="0" bIns="0" rtlCol="0" anchor="t"/>
          <a:lstStyle/>
          <a:p>
            <a:pPr algn="l">
              <a:lnSpc>
                <a:spcPts val="3584"/>
              </a:lnSpc>
            </a:pPr>
            <a:r>
              <a:rPr lang="en-US" sz="2625" b="1" i="0" dirty="0">
                <a:solidFill>
                  <a:srgbClr val="29272E"/>
                </a:solidFill>
                <a:latin typeface="Tele2 DisplaySerif Web SHORT Bold" pitchFamily="34" charset="0"/>
                <a:ea typeface="Tele2 DisplaySerif Web SHORT Bold" pitchFamily="34" charset="-122"/>
                <a:cs typeface="Tele2 DisplaySerif Web SHORT Bold" pitchFamily="34" charset="-120"/>
              </a:rPr>
              <a:t>Platform in social </a:t>
            </a:r>
            <a:br/>
            <a:r>
              <a:rPr lang="en-US" sz="2625" b="1" i="0" dirty="0">
                <a:solidFill>
                  <a:srgbClr val="29272E"/>
                </a:solidFill>
                <a:latin typeface="Tele2 DisplaySerif Web SHORT Bold" pitchFamily="34" charset="0"/>
                <a:ea typeface="Tele2 DisplaySerif Web SHORT Bold" pitchFamily="34" charset="-122"/>
                <a:cs typeface="Tele2 DisplaySerif Web SHORT Bold" pitchFamily="34" charset="-120"/>
              </a:rPr>
              <a:t>communities</a:t>
            </a:r>
            <a:endParaRPr lang="en-US" sz="2625" dirty="0"/>
          </a:p>
        </p:txBody>
      </p:sp>
      <p:sp>
        <p:nvSpPr>
          <p:cNvPr id="4" name="Object3"/>
          <p:cNvSpPr/>
          <p:nvPr/>
        </p:nvSpPr>
        <p:spPr>
          <a:xfrm>
            <a:off x="1571625" y="3590925"/>
            <a:ext cx="5353050" cy="4724400"/>
          </a:xfrm>
          <a:prstGeom prst="rect">
            <a:avLst/>
          </a:prstGeom>
          <a:noFill/>
          <a:ln/>
        </p:spPr>
        <p:txBody>
          <a:bodyPr wrap="square" lIns="0" tIns="0" rIns="0" bIns="0" rtlCol="0" anchor="t"/>
          <a:lstStyle/>
          <a:p>
            <a:pPr algn="l">
              <a:lnSpc>
                <a:spcPts val="2475"/>
              </a:lnSpc>
            </a:pP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Our communities are actively growing and developing
</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Vkontekte - audience of 100,000 users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Discord - audience of 25,000 users</a:t>
            </a: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YouTube - audience of 7000 users</a:t>
            </a:r>
            <a:br/>
            <a:br/>
            <a:r>
              <a:rPr lang="en-US" sz="2100" b="1" i="0" kern="0" spc="-75" dirty="0">
                <a:solidFill>
                  <a:srgbClr val="101012"/>
                </a:solidFill>
                <a:latin typeface="Tele2 DisplaySerif Bold" pitchFamily="34" charset="0"/>
                <a:ea typeface="Tele2 DisplaySerif Bold" pitchFamily="34" charset="-122"/>
                <a:cs typeface="Tele2 DisplaySerif Bold" pitchFamily="34" charset="-120"/>
              </a:rPr>
              <a:t>We launched communities in Instagram, TikTok, Facebook</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Произвольный</PresentationFormat>
  <Paragraphs>208</Paragraphs>
  <Slides>40</Slides>
  <Notes>40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40</vt:i4>
      </vt:variant>
    </vt:vector>
  </HeadingPairs>
  <TitlesOfParts>
    <vt:vector size="54" baseType="lpstr">
      <vt:lpstr>Arial</vt:lpstr>
      <vt:lpstr>Calibri</vt:lpstr>
      <vt:lpstr>DM Sans Bold</vt:lpstr>
      <vt:lpstr>DM Sans Medium</vt:lpstr>
      <vt:lpstr>Manrope Bold</vt:lpstr>
      <vt:lpstr>Standard CT Stencil Bold</vt:lpstr>
      <vt:lpstr>Tele2 DisplaySerif Bold</vt:lpstr>
      <vt:lpstr>Tele2 DisplaySerif Regular</vt:lpstr>
      <vt:lpstr>Tele2 DisplaySerif Web SHORT Bold</vt:lpstr>
      <vt:lpstr>Tele2 TextSans SHORT Bold</vt:lpstr>
      <vt:lpstr>Tele2 TextSans SHORT Regular</vt:lpstr>
      <vt:lpstr>Ubuntu Medium</vt:lpstr>
      <vt:lpstr>Ubuntu Regular</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Pavel Pavluk</cp:lastModifiedBy>
  <cp:revision>2</cp:revision>
  <dcterms:created xsi:type="dcterms:W3CDTF">2021-12-01T14:07:53Z</dcterms:created>
  <dcterms:modified xsi:type="dcterms:W3CDTF">2021-12-01T14:11:39Z</dcterms:modified>
</cp:coreProperties>
</file>